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video/unknown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6" r:id="rId6"/>
    <p:sldId id="270" r:id="rId7"/>
    <p:sldId id="272" r:id="rId8"/>
    <p:sldId id="266" r:id="rId9"/>
    <p:sldId id="265" r:id="rId10"/>
    <p:sldId id="267" r:id="rId11"/>
    <p:sldId id="262" r:id="rId12"/>
    <p:sldId id="264" r:id="rId13"/>
    <p:sldId id="263" r:id="rId14"/>
    <p:sldId id="260" r:id="rId15"/>
    <p:sldId id="269" r:id="rId16"/>
    <p:sldId id="274" r:id="rId17"/>
    <p:sldId id="275" r:id="rId1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0">
          <p15:clr>
            <a:srgbClr val="A4A3A4"/>
          </p15:clr>
        </p15:guide>
        <p15:guide id="2" pos="32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844"/>
    <p:restoredTop sz="94756"/>
  </p:normalViewPr>
  <p:slideViewPr>
    <p:cSldViewPr snapToGrid="0" snapToObjects="1" showGuides="1">
      <p:cViewPr varScale="1">
        <p:scale>
          <a:sx n="139" d="100"/>
          <a:sy n="139" d="100"/>
        </p:scale>
        <p:origin x="968" y="176"/>
      </p:cViewPr>
      <p:guideLst>
        <p:guide orient="horz" pos="2330"/>
        <p:guide pos="328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6823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502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2824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057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842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663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1374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99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996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206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4984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453AB-C26A-2E40-87A9-B70ABF0E7B8C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41AFD-5108-A549-BFDC-94BC0DE664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485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g"/><Relationship Id="rId3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microsoft.com/office/2007/relationships/media" Target="../media/media1.tif"/><Relationship Id="rId2" Type="http://schemas.openxmlformats.org/officeDocument/2006/relationships/video" Target="../media/media1.t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18411" y="-2128590"/>
            <a:ext cx="5967520" cy="1022470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095724" y="6320238"/>
            <a:ext cx="153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酒井ら（</a:t>
            </a:r>
            <a:r>
              <a:rPr lang="en-US" altLang="ja-JP" dirty="0" smtClean="0"/>
              <a:t>2012</a:t>
            </a:r>
            <a:r>
              <a:rPr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57238" y="459619"/>
            <a:ext cx="1649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　</a:t>
            </a:r>
            <a:r>
              <a:rPr kumimoji="1" lang="en-US" altLang="ja-JP" smtClean="0"/>
              <a:t>4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055429" y="6374190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44393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2602" y="461255"/>
            <a:ext cx="6858001" cy="5935491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6395777" y="58838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菊沢（</a:t>
            </a:r>
            <a:r>
              <a:rPr lang="ja-JP" altLang="ja-JP" dirty="0" smtClean="0"/>
              <a:t>19</a:t>
            </a:r>
            <a:r>
              <a:rPr lang="en-US" altLang="ja-JP" dirty="0" smtClean="0"/>
              <a:t>91</a:t>
            </a:r>
            <a:r>
              <a:rPr lang="ja-JP" altLang="en-US" dirty="0" smtClean="0"/>
              <a:t>）モデル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51524" y="6168572"/>
            <a:ext cx="153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酒井ら（</a:t>
            </a:r>
            <a:r>
              <a:rPr kumimoji="1" lang="en-US" altLang="ja-JP" dirty="0" smtClean="0"/>
              <a:t>2012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401454" y="6358971"/>
            <a:ext cx="907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5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48773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3527" y="-490966"/>
            <a:ext cx="6375839" cy="807100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7438572" y="6229048"/>
            <a:ext cx="832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鷲谷ら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536948" y="619713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10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3085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5591" y="672943"/>
            <a:ext cx="7666383" cy="653215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488585" y="614145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11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38619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56043" y="1643293"/>
            <a:ext cx="6609793" cy="6165398"/>
          </a:xfrm>
          <a:prstGeom prst="rect">
            <a:avLst/>
          </a:prstGeom>
        </p:spPr>
      </p:pic>
      <p:pic>
        <p:nvPicPr>
          <p:cNvPr id="3" name="図 2" descr="IMG_000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83923" y="-5122747"/>
            <a:ext cx="7046502" cy="6003979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-765229" y="-141100"/>
            <a:ext cx="6620250" cy="6584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538814" y="180624"/>
            <a:ext cx="1352661" cy="585771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5527525" y="4547810"/>
            <a:ext cx="832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鷲谷ら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515048" y="611258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12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48773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523" y="227233"/>
            <a:ext cx="6525725" cy="642816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085123" y="5746694"/>
            <a:ext cx="153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酒井ら（</a:t>
            </a:r>
            <a:r>
              <a:rPr kumimoji="1" lang="en-US" altLang="ja-JP" dirty="0" smtClean="0"/>
              <a:t>2012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329753" y="61809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13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1132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526" y="0"/>
            <a:ext cx="6522871" cy="280935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321" y="2809355"/>
            <a:ext cx="5277100" cy="379464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029368" y="3970421"/>
            <a:ext cx="19537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魚の左右性</a:t>
            </a:r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ja-JP" altLang="ja-JP" dirty="0" smtClean="0"/>
              <a:t>　</a:t>
            </a:r>
            <a:r>
              <a:rPr kumimoji="1" lang="ja-JP" altLang="en-US" dirty="0" smtClean="0"/>
              <a:t>堀　道雄</a:t>
            </a:r>
            <a:endParaRPr kumimoji="1"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補遺　読み物参照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381177" y="6401128"/>
            <a:ext cx="907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14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72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67" y="1055307"/>
            <a:ext cx="6171512" cy="497749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7620000" y="6334780"/>
            <a:ext cx="907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15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32395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9062" y="1999316"/>
            <a:ext cx="4023896" cy="5693475"/>
          </a:xfrm>
          <a:prstGeom prst="rect">
            <a:avLst/>
          </a:prstGeom>
        </p:spPr>
      </p:pic>
      <p:pic>
        <p:nvPicPr>
          <p:cNvPr id="3" name="図 2" descr="IMG_00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86004" y="-637200"/>
            <a:ext cx="2516773" cy="4211941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8401454" y="6358971"/>
            <a:ext cx="907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16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5214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6283" y="-752584"/>
            <a:ext cx="5637139" cy="8959407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814445" y="6325001"/>
            <a:ext cx="153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嶋田ら（</a:t>
            </a:r>
            <a:r>
              <a:rPr kumimoji="1" lang="en-US" altLang="ja-JP" dirty="0" smtClean="0"/>
              <a:t>2005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3810" y="43542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最適採餌の問題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055429" y="6374190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2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95455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6276" y="-714617"/>
            <a:ext cx="5636338" cy="8826983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5218113" y="6140335"/>
            <a:ext cx="153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嶋田ら（</a:t>
            </a:r>
            <a:r>
              <a:rPr kumimoji="1" lang="en-US" altLang="ja-JP" dirty="0" smtClean="0"/>
              <a:t>2005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664555" y="181428"/>
            <a:ext cx="41968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パッチ間移動のために必要な時間　　</a:t>
            </a:r>
            <a:r>
              <a:rPr kumimoji="1" lang="en-US" altLang="ja-JP" dirty="0" smtClean="0"/>
              <a:t>T</a:t>
            </a:r>
          </a:p>
          <a:p>
            <a:endParaRPr kumimoji="1" lang="en-US" altLang="ja-JP" dirty="0" smtClean="0"/>
          </a:p>
          <a:p>
            <a:r>
              <a:rPr lang="ja-JP" altLang="en-US" dirty="0" smtClean="0">
                <a:latin typeface="Times New Roman"/>
                <a:cs typeface="Times New Roman"/>
              </a:rPr>
              <a:t>１パッチあたりの餌獲得量　　　　　　</a:t>
            </a:r>
            <a:r>
              <a:rPr lang="en-US" altLang="ja-JP" dirty="0" smtClean="0">
                <a:latin typeface="Times New Roman"/>
                <a:cs typeface="Times New Roman"/>
              </a:rPr>
              <a:t>g</a:t>
            </a:r>
            <a:r>
              <a:rPr lang="ja-JP" altLang="en-US" dirty="0" smtClean="0">
                <a:latin typeface="Times New Roman"/>
                <a:cs typeface="Times New Roman"/>
              </a:rPr>
              <a:t>（</a:t>
            </a:r>
            <a:r>
              <a:rPr lang="en-US" altLang="ja-JP" dirty="0" smtClean="0">
                <a:latin typeface="Times New Roman"/>
                <a:cs typeface="Times New Roman"/>
              </a:rPr>
              <a:t>x</a:t>
            </a:r>
            <a:r>
              <a:rPr lang="ja-JP" altLang="en-US" dirty="0" smtClean="0">
                <a:latin typeface="Times New Roman"/>
                <a:cs typeface="Times New Roman"/>
              </a:rPr>
              <a:t>）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r>
              <a:rPr lang="ja-JP" altLang="en-US" dirty="0" smtClean="0">
                <a:latin typeface="Times New Roman"/>
                <a:cs typeface="Times New Roman"/>
              </a:rPr>
              <a:t>　　（時間</a:t>
            </a:r>
            <a:r>
              <a:rPr lang="en-US" altLang="ja-JP" dirty="0" smtClean="0">
                <a:latin typeface="Times New Roman"/>
                <a:cs typeface="Times New Roman"/>
              </a:rPr>
              <a:t> x </a:t>
            </a:r>
            <a:r>
              <a:rPr lang="ja-JP" altLang="en-US" dirty="0" smtClean="0">
                <a:latin typeface="Times New Roman"/>
                <a:cs typeface="Times New Roman"/>
              </a:rPr>
              <a:t>の関数）　</a:t>
            </a:r>
            <a:endParaRPr kumimoji="1" lang="en-US" altLang="ja-JP" dirty="0" smtClean="0">
              <a:latin typeface="Times New Roman"/>
              <a:cs typeface="Times New Roman"/>
            </a:endParaRPr>
          </a:p>
          <a:p>
            <a:endParaRPr kumimoji="1" lang="en-US" altLang="ja-JP" dirty="0" smtClean="0"/>
          </a:p>
          <a:p>
            <a:r>
              <a:rPr lang="ja-JP" altLang="en-US" dirty="0" smtClean="0"/>
              <a:t>単位時間あたりの平均餌獲得量　　</a:t>
            </a:r>
            <a:r>
              <a:rPr lang="en-US" altLang="ja-JP" dirty="0" smtClean="0">
                <a:latin typeface="Times New Roman"/>
                <a:cs typeface="Times New Roman"/>
              </a:rPr>
              <a:t>W</a:t>
            </a:r>
            <a:r>
              <a:rPr lang="ja-JP" altLang="en-US" dirty="0" smtClean="0">
                <a:latin typeface="Times New Roman"/>
                <a:cs typeface="Times New Roman"/>
              </a:rPr>
              <a:t>（</a:t>
            </a:r>
            <a:r>
              <a:rPr lang="en-US" altLang="ja-JP" dirty="0" smtClean="0">
                <a:latin typeface="Times New Roman"/>
                <a:cs typeface="Times New Roman"/>
              </a:rPr>
              <a:t>x</a:t>
            </a:r>
            <a:r>
              <a:rPr lang="ja-JP" altLang="en-US" dirty="0" smtClean="0">
                <a:latin typeface="Times New Roman"/>
                <a:cs typeface="Times New Roman"/>
              </a:rPr>
              <a:t>）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endParaRPr kumimoji="1" lang="en-US" altLang="ja-JP" dirty="0">
              <a:latin typeface="Times New Roman"/>
              <a:cs typeface="Times New Roman"/>
            </a:endParaRPr>
          </a:p>
          <a:p>
            <a:r>
              <a:rPr lang="en-US" altLang="ja-JP" dirty="0" smtClean="0">
                <a:latin typeface="Times New Roman"/>
                <a:cs typeface="Times New Roman"/>
              </a:rPr>
              <a:t>W(x) = g(x)/(T + x)</a:t>
            </a:r>
            <a:endParaRPr kumimoji="1" lang="ja-JP" altLang="en-US" dirty="0">
              <a:latin typeface="Times New Roman"/>
              <a:cs typeface="Times New Roman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055429" y="6374190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3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592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76387" y="-696139"/>
            <a:ext cx="6395371" cy="856882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6448797" y="6349453"/>
            <a:ext cx="153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嶋田ら（</a:t>
            </a:r>
            <a:r>
              <a:rPr kumimoji="1" lang="en-US" altLang="ja-JP" dirty="0" smtClean="0"/>
              <a:t>2005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055429" y="6374190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4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6002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96579" y="949617"/>
            <a:ext cx="6735502" cy="4958766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61474" y="360947"/>
            <a:ext cx="191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生態学概論補遺</a:t>
            </a:r>
            <a:r>
              <a:rPr kumimoji="1" lang="en-US" altLang="ja-JP" dirty="0" smtClean="0"/>
              <a:t>1</a:t>
            </a:r>
            <a:r>
              <a:rPr lang="ja-JP" altLang="en-US" dirty="0"/>
              <a:t>　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67895" y="46254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最適採餌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04CBC-38DD-E747-9DCE-A7195B6A7F5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3433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04CBC-38DD-E747-9DCE-A7195B6A7F5C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6" name="図 5" descr="IMG_0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0227" y="2766869"/>
            <a:ext cx="4732422" cy="385089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279" y="2861753"/>
            <a:ext cx="5957304" cy="478498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905" y="0"/>
            <a:ext cx="7686842" cy="2960429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8401454" y="6358971"/>
            <a:ext cx="907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6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740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04CBC-38DD-E747-9DCE-A7195B6A7F5C}" type="slidenum">
              <a:rPr kumimoji="1" lang="ja-JP" altLang="en-US" smtClean="0"/>
              <a:t>7</a:t>
            </a:fld>
            <a:endParaRPr kumimoji="1" lang="ja-JP" altLang="en-US"/>
          </a:p>
        </p:txBody>
      </p:sp>
      <p:pic>
        <p:nvPicPr>
          <p:cNvPr id="2" name="IM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1688337" y="1232891"/>
            <a:ext cx="4875384" cy="698794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4968"/>
            <a:ext cx="9144000" cy="2472856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8372578" y="6277302"/>
            <a:ext cx="907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smtClean="0"/>
              <a:t>7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1986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6701" y="-73269"/>
            <a:ext cx="6270053" cy="6624866"/>
          </a:xfrm>
          <a:prstGeom prst="rect">
            <a:avLst/>
          </a:prstGeom>
        </p:spPr>
      </p:pic>
      <p:sp>
        <p:nvSpPr>
          <p:cNvPr id="5" name="フリーフォーム 4"/>
          <p:cNvSpPr/>
          <p:nvPr/>
        </p:nvSpPr>
        <p:spPr>
          <a:xfrm>
            <a:off x="0" y="-254624"/>
            <a:ext cx="8772126" cy="6784511"/>
          </a:xfrm>
          <a:custGeom>
            <a:avLst/>
            <a:gdLst>
              <a:gd name="connsiteX0" fmla="*/ 0 w 8772126"/>
              <a:gd name="connsiteY0" fmla="*/ 70550 h 6784511"/>
              <a:gd name="connsiteX1" fmla="*/ 164625 w 8772126"/>
              <a:gd name="connsiteY1" fmla="*/ 6690445 h 6784511"/>
              <a:gd name="connsiteX2" fmla="*/ 858399 w 8772126"/>
              <a:gd name="connsiteY2" fmla="*/ 6713961 h 6784511"/>
              <a:gd name="connsiteX3" fmla="*/ 717292 w 8772126"/>
              <a:gd name="connsiteY3" fmla="*/ 4785608 h 6784511"/>
              <a:gd name="connsiteX4" fmla="*/ 2998515 w 8772126"/>
              <a:gd name="connsiteY4" fmla="*/ 3586267 h 6784511"/>
              <a:gd name="connsiteX5" fmla="*/ 3080827 w 8772126"/>
              <a:gd name="connsiteY5" fmla="*/ 2892530 h 6784511"/>
              <a:gd name="connsiteX6" fmla="*/ 2328259 w 8772126"/>
              <a:gd name="connsiteY6" fmla="*/ 2821980 h 6784511"/>
              <a:gd name="connsiteX7" fmla="*/ 2363536 w 8772126"/>
              <a:gd name="connsiteY7" fmla="*/ 1081759 h 6784511"/>
              <a:gd name="connsiteX8" fmla="*/ 4362545 w 8772126"/>
              <a:gd name="connsiteY8" fmla="*/ 388022 h 6784511"/>
              <a:gd name="connsiteX9" fmla="*/ 5902959 w 8772126"/>
              <a:gd name="connsiteY9" fmla="*/ 388022 h 6784511"/>
              <a:gd name="connsiteX10" fmla="*/ 6032306 w 8772126"/>
              <a:gd name="connsiteY10" fmla="*/ 388022 h 6784511"/>
              <a:gd name="connsiteX11" fmla="*/ 7102365 w 8772126"/>
              <a:gd name="connsiteY11" fmla="*/ 2986596 h 6784511"/>
              <a:gd name="connsiteX12" fmla="*/ 7219953 w 8772126"/>
              <a:gd name="connsiteY12" fmla="*/ 3609783 h 6784511"/>
              <a:gd name="connsiteX13" fmla="*/ 7255230 w 8772126"/>
              <a:gd name="connsiteY13" fmla="*/ 3833190 h 6784511"/>
              <a:gd name="connsiteX14" fmla="*/ 7078847 w 8772126"/>
              <a:gd name="connsiteY14" fmla="*/ 4538685 h 6784511"/>
              <a:gd name="connsiteX15" fmla="*/ 6973017 w 8772126"/>
              <a:gd name="connsiteY15" fmla="*/ 5491103 h 6784511"/>
              <a:gd name="connsiteX16" fmla="*/ 2610472 w 8772126"/>
              <a:gd name="connsiteY16" fmla="*/ 6467038 h 6784511"/>
              <a:gd name="connsiteX17" fmla="*/ 1493378 w 8772126"/>
              <a:gd name="connsiteY17" fmla="*/ 6478796 h 6784511"/>
              <a:gd name="connsiteX18" fmla="*/ 1023023 w 8772126"/>
              <a:gd name="connsiteY18" fmla="*/ 6467038 h 6784511"/>
              <a:gd name="connsiteX19" fmla="*/ 1316995 w 8772126"/>
              <a:gd name="connsiteY19" fmla="*/ 6713961 h 6784511"/>
              <a:gd name="connsiteX20" fmla="*/ 8701573 w 8772126"/>
              <a:gd name="connsiteY20" fmla="*/ 6784511 h 6784511"/>
              <a:gd name="connsiteX21" fmla="*/ 8772126 w 8772126"/>
              <a:gd name="connsiteY21" fmla="*/ 0 h 6784511"/>
              <a:gd name="connsiteX22" fmla="*/ 0 w 8772126"/>
              <a:gd name="connsiteY22" fmla="*/ 70550 h 678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772126" h="6784511">
                <a:moveTo>
                  <a:pt x="0" y="70550"/>
                </a:moveTo>
                <a:lnTo>
                  <a:pt x="164625" y="6690445"/>
                </a:lnTo>
                <a:lnTo>
                  <a:pt x="858399" y="6713961"/>
                </a:lnTo>
                <a:lnTo>
                  <a:pt x="717292" y="4785608"/>
                </a:lnTo>
                <a:lnTo>
                  <a:pt x="2998515" y="3586267"/>
                </a:lnTo>
                <a:lnTo>
                  <a:pt x="3080827" y="2892530"/>
                </a:lnTo>
                <a:lnTo>
                  <a:pt x="2328259" y="2821980"/>
                </a:lnTo>
                <a:lnTo>
                  <a:pt x="2363536" y="1081759"/>
                </a:lnTo>
                <a:lnTo>
                  <a:pt x="4362545" y="388022"/>
                </a:lnTo>
                <a:lnTo>
                  <a:pt x="5902959" y="388022"/>
                </a:lnTo>
                <a:lnTo>
                  <a:pt x="6032306" y="388022"/>
                </a:lnTo>
                <a:lnTo>
                  <a:pt x="7102365" y="2986596"/>
                </a:lnTo>
                <a:lnTo>
                  <a:pt x="7219953" y="3609783"/>
                </a:lnTo>
                <a:lnTo>
                  <a:pt x="7255230" y="3833190"/>
                </a:lnTo>
                <a:lnTo>
                  <a:pt x="7078847" y="4538685"/>
                </a:lnTo>
                <a:lnTo>
                  <a:pt x="6973017" y="5491103"/>
                </a:lnTo>
                <a:lnTo>
                  <a:pt x="2610472" y="6467038"/>
                </a:lnTo>
                <a:lnTo>
                  <a:pt x="1493378" y="6478796"/>
                </a:lnTo>
                <a:lnTo>
                  <a:pt x="1023023" y="6467038"/>
                </a:lnTo>
                <a:lnTo>
                  <a:pt x="1316995" y="6713961"/>
                </a:lnTo>
                <a:lnTo>
                  <a:pt x="8701573" y="6784511"/>
                </a:lnTo>
                <a:lnTo>
                  <a:pt x="8772126" y="0"/>
                </a:lnTo>
                <a:lnTo>
                  <a:pt x="0" y="705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5"/>
          <p:cNvSpPr/>
          <p:nvPr/>
        </p:nvSpPr>
        <p:spPr>
          <a:xfrm>
            <a:off x="5489367" y="5551112"/>
            <a:ext cx="2434088" cy="823078"/>
          </a:xfrm>
          <a:custGeom>
            <a:avLst/>
            <a:gdLst>
              <a:gd name="connsiteX0" fmla="*/ 70553 w 2434088"/>
              <a:gd name="connsiteY0" fmla="*/ 141099 h 823078"/>
              <a:gd name="connsiteX1" fmla="*/ 0 w 2434088"/>
              <a:gd name="connsiteY1" fmla="*/ 729012 h 823078"/>
              <a:gd name="connsiteX2" fmla="*/ 1528654 w 2434088"/>
              <a:gd name="connsiteY2" fmla="*/ 823078 h 823078"/>
              <a:gd name="connsiteX3" fmla="*/ 2151875 w 2434088"/>
              <a:gd name="connsiteY3" fmla="*/ 764286 h 823078"/>
              <a:gd name="connsiteX4" fmla="*/ 2434088 w 2434088"/>
              <a:gd name="connsiteY4" fmla="*/ 258682 h 823078"/>
              <a:gd name="connsiteX5" fmla="*/ 2363535 w 2434088"/>
              <a:gd name="connsiteY5" fmla="*/ 0 h 823078"/>
              <a:gd name="connsiteX6" fmla="*/ 2057804 w 2434088"/>
              <a:gd name="connsiteY6" fmla="*/ 11758 h 823078"/>
              <a:gd name="connsiteX7" fmla="*/ 70553 w 2434088"/>
              <a:gd name="connsiteY7" fmla="*/ 141099 h 82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4088" h="823078">
                <a:moveTo>
                  <a:pt x="70553" y="141099"/>
                </a:moveTo>
                <a:lnTo>
                  <a:pt x="0" y="729012"/>
                </a:lnTo>
                <a:lnTo>
                  <a:pt x="1528654" y="823078"/>
                </a:lnTo>
                <a:lnTo>
                  <a:pt x="2151875" y="764286"/>
                </a:lnTo>
                <a:lnTo>
                  <a:pt x="2434088" y="258682"/>
                </a:lnTo>
                <a:lnTo>
                  <a:pt x="2363535" y="0"/>
                </a:lnTo>
                <a:lnTo>
                  <a:pt x="2057804" y="11758"/>
                </a:lnTo>
                <a:lnTo>
                  <a:pt x="70553" y="1410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567714" y="5643961"/>
            <a:ext cx="1731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吉岡邦二</a:t>
            </a:r>
            <a:r>
              <a:rPr lang="en-US" altLang="ja-JP" dirty="0" smtClean="0"/>
              <a:t>(1973)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055429" y="6374190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8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38619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 5"/>
          <p:cNvCxnSpPr/>
          <p:nvPr/>
        </p:nvCxnSpPr>
        <p:spPr>
          <a:xfrm>
            <a:off x="1975492" y="928902"/>
            <a:ext cx="0" cy="5300146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 flipH="1">
            <a:off x="1975492" y="4699000"/>
            <a:ext cx="5801696" cy="43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フリーフォーム 18"/>
          <p:cNvSpPr/>
          <p:nvPr/>
        </p:nvSpPr>
        <p:spPr>
          <a:xfrm>
            <a:off x="1975492" y="658463"/>
            <a:ext cx="4550687" cy="5173630"/>
          </a:xfrm>
          <a:custGeom>
            <a:avLst/>
            <a:gdLst>
              <a:gd name="connsiteX0" fmla="*/ 0 w 4550687"/>
              <a:gd name="connsiteY0" fmla="*/ 5173630 h 5173630"/>
              <a:gd name="connsiteX1" fmla="*/ 376285 w 4550687"/>
              <a:gd name="connsiteY1" fmla="*/ 4432860 h 5173630"/>
              <a:gd name="connsiteX2" fmla="*/ 799604 w 4550687"/>
              <a:gd name="connsiteY2" fmla="*/ 3668574 h 5173630"/>
              <a:gd name="connsiteX3" fmla="*/ 1258201 w 4550687"/>
              <a:gd name="connsiteY3" fmla="*/ 3033628 h 5173630"/>
              <a:gd name="connsiteX4" fmla="*/ 1752074 w 4550687"/>
              <a:gd name="connsiteY4" fmla="*/ 2339892 h 5173630"/>
              <a:gd name="connsiteX5" fmla="*/ 2281223 w 4550687"/>
              <a:gd name="connsiteY5" fmla="*/ 1775495 h 5173630"/>
              <a:gd name="connsiteX6" fmla="*/ 2751579 w 4550687"/>
              <a:gd name="connsiteY6" fmla="*/ 1269891 h 5173630"/>
              <a:gd name="connsiteX7" fmla="*/ 3304246 w 4550687"/>
              <a:gd name="connsiteY7" fmla="*/ 776044 h 5173630"/>
              <a:gd name="connsiteX8" fmla="*/ 3903949 w 4550687"/>
              <a:gd name="connsiteY8" fmla="*/ 329231 h 5173630"/>
              <a:gd name="connsiteX9" fmla="*/ 4350786 w 4550687"/>
              <a:gd name="connsiteY9" fmla="*/ 82307 h 5173630"/>
              <a:gd name="connsiteX10" fmla="*/ 4550687 w 4550687"/>
              <a:gd name="connsiteY10" fmla="*/ 0 h 5173630"/>
              <a:gd name="connsiteX11" fmla="*/ 4550687 w 4550687"/>
              <a:gd name="connsiteY11" fmla="*/ 0 h 517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50687" h="5173630">
                <a:moveTo>
                  <a:pt x="0" y="5173630"/>
                </a:moveTo>
                <a:lnTo>
                  <a:pt x="376285" y="4432860"/>
                </a:lnTo>
                <a:lnTo>
                  <a:pt x="799604" y="3668574"/>
                </a:lnTo>
                <a:lnTo>
                  <a:pt x="1258201" y="3033628"/>
                </a:lnTo>
                <a:lnTo>
                  <a:pt x="1752074" y="2339892"/>
                </a:lnTo>
                <a:lnTo>
                  <a:pt x="2281223" y="1775495"/>
                </a:lnTo>
                <a:lnTo>
                  <a:pt x="2751579" y="1269891"/>
                </a:lnTo>
                <a:lnTo>
                  <a:pt x="3304246" y="776044"/>
                </a:lnTo>
                <a:lnTo>
                  <a:pt x="3903949" y="329231"/>
                </a:lnTo>
                <a:lnTo>
                  <a:pt x="4350786" y="82307"/>
                </a:lnTo>
                <a:lnTo>
                  <a:pt x="4550687" y="0"/>
                </a:lnTo>
                <a:lnTo>
                  <a:pt x="4550687" y="0"/>
                </a:lnTo>
              </a:path>
            </a:pathLst>
          </a:cu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フリーフォーム 20"/>
          <p:cNvSpPr/>
          <p:nvPr/>
        </p:nvSpPr>
        <p:spPr>
          <a:xfrm>
            <a:off x="1940215" y="3386376"/>
            <a:ext cx="4033297" cy="2469233"/>
          </a:xfrm>
          <a:custGeom>
            <a:avLst/>
            <a:gdLst>
              <a:gd name="connsiteX0" fmla="*/ 0 w 4033297"/>
              <a:gd name="connsiteY0" fmla="*/ 2469233 h 2469233"/>
              <a:gd name="connsiteX1" fmla="*/ 576186 w 4033297"/>
              <a:gd name="connsiteY1" fmla="*/ 1363957 h 2469233"/>
              <a:gd name="connsiteX2" fmla="*/ 846640 w 4033297"/>
              <a:gd name="connsiteY2" fmla="*/ 893627 h 2469233"/>
              <a:gd name="connsiteX3" fmla="*/ 1434584 w 4033297"/>
              <a:gd name="connsiteY3" fmla="*/ 1246375 h 2469233"/>
              <a:gd name="connsiteX4" fmla="*/ 1763833 w 4033297"/>
              <a:gd name="connsiteY4" fmla="*/ 764287 h 2469233"/>
              <a:gd name="connsiteX5" fmla="*/ 2104840 w 4033297"/>
              <a:gd name="connsiteY5" fmla="*/ 376264 h 2469233"/>
              <a:gd name="connsiteX6" fmla="*/ 2692784 w 4033297"/>
              <a:gd name="connsiteY6" fmla="*/ 729012 h 2469233"/>
              <a:gd name="connsiteX7" fmla="*/ 3104345 w 4033297"/>
              <a:gd name="connsiteY7" fmla="*/ 305715 h 2469233"/>
              <a:gd name="connsiteX8" fmla="*/ 3468870 w 4033297"/>
              <a:gd name="connsiteY8" fmla="*/ 0 h 2469233"/>
              <a:gd name="connsiteX9" fmla="*/ 4033297 w 4033297"/>
              <a:gd name="connsiteY9" fmla="*/ 305715 h 2469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3297" h="2469233">
                <a:moveTo>
                  <a:pt x="0" y="2469233"/>
                </a:moveTo>
                <a:lnTo>
                  <a:pt x="576186" y="1363957"/>
                </a:lnTo>
                <a:lnTo>
                  <a:pt x="846640" y="893627"/>
                </a:lnTo>
                <a:lnTo>
                  <a:pt x="1434584" y="1246375"/>
                </a:lnTo>
                <a:lnTo>
                  <a:pt x="1763833" y="764287"/>
                </a:lnTo>
                <a:lnTo>
                  <a:pt x="2104840" y="376264"/>
                </a:lnTo>
                <a:lnTo>
                  <a:pt x="2692784" y="729012"/>
                </a:lnTo>
                <a:lnTo>
                  <a:pt x="3104345" y="305715"/>
                </a:lnTo>
                <a:lnTo>
                  <a:pt x="3468870" y="0"/>
                </a:lnTo>
                <a:lnTo>
                  <a:pt x="4033297" y="305715"/>
                </a:lnTo>
              </a:path>
            </a:pathLst>
          </a:custGeom>
          <a:ln w="38100" cmpd="sng"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フリーフォーム 22"/>
          <p:cNvSpPr/>
          <p:nvPr/>
        </p:nvSpPr>
        <p:spPr>
          <a:xfrm>
            <a:off x="1963733" y="1799012"/>
            <a:ext cx="4009779" cy="4056597"/>
          </a:xfrm>
          <a:custGeom>
            <a:avLst/>
            <a:gdLst>
              <a:gd name="connsiteX0" fmla="*/ 0 w 4009779"/>
              <a:gd name="connsiteY0" fmla="*/ 4056597 h 4056597"/>
              <a:gd name="connsiteX1" fmla="*/ 341008 w 4009779"/>
              <a:gd name="connsiteY1" fmla="*/ 3362860 h 4056597"/>
              <a:gd name="connsiteX2" fmla="*/ 564427 w 4009779"/>
              <a:gd name="connsiteY2" fmla="*/ 2927805 h 4056597"/>
              <a:gd name="connsiteX3" fmla="*/ 940711 w 4009779"/>
              <a:gd name="connsiteY3" fmla="*/ 2281101 h 4056597"/>
              <a:gd name="connsiteX4" fmla="*/ 1211165 w 4009779"/>
              <a:gd name="connsiteY4" fmla="*/ 1951870 h 4056597"/>
              <a:gd name="connsiteX5" fmla="*/ 1411066 w 4009779"/>
              <a:gd name="connsiteY5" fmla="*/ 2081211 h 4056597"/>
              <a:gd name="connsiteX6" fmla="*/ 1810868 w 4009779"/>
              <a:gd name="connsiteY6" fmla="*/ 1587364 h 4056597"/>
              <a:gd name="connsiteX7" fmla="*/ 2210670 w 4009779"/>
              <a:gd name="connsiteY7" fmla="*/ 1140551 h 4056597"/>
              <a:gd name="connsiteX8" fmla="*/ 2492883 w 4009779"/>
              <a:gd name="connsiteY8" fmla="*/ 811320 h 4056597"/>
              <a:gd name="connsiteX9" fmla="*/ 2681025 w 4009779"/>
              <a:gd name="connsiteY9" fmla="*/ 893627 h 4056597"/>
              <a:gd name="connsiteX10" fmla="*/ 3504147 w 4009779"/>
              <a:gd name="connsiteY10" fmla="*/ 164616 h 4056597"/>
              <a:gd name="connsiteX11" fmla="*/ 3739325 w 4009779"/>
              <a:gd name="connsiteY11" fmla="*/ 0 h 4056597"/>
              <a:gd name="connsiteX12" fmla="*/ 4009779 w 4009779"/>
              <a:gd name="connsiteY12" fmla="*/ 82308 h 4056597"/>
              <a:gd name="connsiteX13" fmla="*/ 4009779 w 4009779"/>
              <a:gd name="connsiteY13" fmla="*/ 82308 h 4056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09779" h="4056597">
                <a:moveTo>
                  <a:pt x="0" y="4056597"/>
                </a:moveTo>
                <a:lnTo>
                  <a:pt x="341008" y="3362860"/>
                </a:lnTo>
                <a:lnTo>
                  <a:pt x="564427" y="2927805"/>
                </a:lnTo>
                <a:lnTo>
                  <a:pt x="940711" y="2281101"/>
                </a:lnTo>
                <a:lnTo>
                  <a:pt x="1211165" y="1951870"/>
                </a:lnTo>
                <a:lnTo>
                  <a:pt x="1411066" y="2081211"/>
                </a:lnTo>
                <a:lnTo>
                  <a:pt x="1810868" y="1587364"/>
                </a:lnTo>
                <a:lnTo>
                  <a:pt x="2210670" y="1140551"/>
                </a:lnTo>
                <a:lnTo>
                  <a:pt x="2492883" y="811320"/>
                </a:lnTo>
                <a:lnTo>
                  <a:pt x="2681025" y="893627"/>
                </a:lnTo>
                <a:lnTo>
                  <a:pt x="3504147" y="164616"/>
                </a:lnTo>
                <a:lnTo>
                  <a:pt x="3739325" y="0"/>
                </a:lnTo>
                <a:lnTo>
                  <a:pt x="4009779" y="82308"/>
                </a:lnTo>
                <a:lnTo>
                  <a:pt x="4009779" y="82308"/>
                </a:lnTo>
              </a:path>
            </a:pathLst>
          </a:custGeom>
          <a:ln w="38100" cmpd="sng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5" name="直線コネクタ 24"/>
          <p:cNvCxnSpPr/>
          <p:nvPr/>
        </p:nvCxnSpPr>
        <p:spPr>
          <a:xfrm flipV="1">
            <a:off x="1975492" y="1873272"/>
            <a:ext cx="2751579" cy="282305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>
            <a:endCxn id="23" idx="8"/>
          </p:cNvCxnSpPr>
          <p:nvPr/>
        </p:nvCxnSpPr>
        <p:spPr>
          <a:xfrm flipV="1">
            <a:off x="1975492" y="2610332"/>
            <a:ext cx="2481124" cy="209296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 flipV="1">
            <a:off x="1963733" y="3828889"/>
            <a:ext cx="1740315" cy="8701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フリーフォーム 38"/>
          <p:cNvSpPr/>
          <p:nvPr/>
        </p:nvSpPr>
        <p:spPr>
          <a:xfrm>
            <a:off x="1951974" y="4315278"/>
            <a:ext cx="5056319" cy="1516815"/>
          </a:xfrm>
          <a:custGeom>
            <a:avLst/>
            <a:gdLst>
              <a:gd name="connsiteX0" fmla="*/ 0 w 5056319"/>
              <a:gd name="connsiteY0" fmla="*/ 1516815 h 1516815"/>
              <a:gd name="connsiteX1" fmla="*/ 446838 w 5056319"/>
              <a:gd name="connsiteY1" fmla="*/ 717254 h 1516815"/>
              <a:gd name="connsiteX2" fmla="*/ 1387548 w 5056319"/>
              <a:gd name="connsiteY2" fmla="*/ 1199342 h 1516815"/>
              <a:gd name="connsiteX3" fmla="*/ 1893180 w 5056319"/>
              <a:gd name="connsiteY3" fmla="*/ 482088 h 1516815"/>
              <a:gd name="connsiteX4" fmla="*/ 2645749 w 5056319"/>
              <a:gd name="connsiteY4" fmla="*/ 905386 h 1516815"/>
              <a:gd name="connsiteX5" fmla="*/ 3316005 w 5056319"/>
              <a:gd name="connsiteY5" fmla="*/ 235165 h 1516815"/>
              <a:gd name="connsiteX6" fmla="*/ 4021538 w 5056319"/>
              <a:gd name="connsiteY6" fmla="*/ 634946 h 1516815"/>
              <a:gd name="connsiteX7" fmla="*/ 4844659 w 5056319"/>
              <a:gd name="connsiteY7" fmla="*/ 0 h 1516815"/>
              <a:gd name="connsiteX8" fmla="*/ 5056319 w 5056319"/>
              <a:gd name="connsiteY8" fmla="*/ 129341 h 1516815"/>
              <a:gd name="connsiteX9" fmla="*/ 5056319 w 5056319"/>
              <a:gd name="connsiteY9" fmla="*/ 129341 h 151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56319" h="1516815">
                <a:moveTo>
                  <a:pt x="0" y="1516815"/>
                </a:moveTo>
                <a:lnTo>
                  <a:pt x="446838" y="717254"/>
                </a:lnTo>
                <a:lnTo>
                  <a:pt x="1387548" y="1199342"/>
                </a:lnTo>
                <a:lnTo>
                  <a:pt x="1893180" y="482088"/>
                </a:lnTo>
                <a:lnTo>
                  <a:pt x="2645749" y="905386"/>
                </a:lnTo>
                <a:lnTo>
                  <a:pt x="3316005" y="235165"/>
                </a:lnTo>
                <a:lnTo>
                  <a:pt x="4021538" y="634946"/>
                </a:lnTo>
                <a:lnTo>
                  <a:pt x="4844659" y="0"/>
                </a:lnTo>
                <a:lnTo>
                  <a:pt x="5056319" y="129341"/>
                </a:lnTo>
                <a:lnTo>
                  <a:pt x="5056319" y="129341"/>
                </a:lnTo>
              </a:path>
            </a:pathLst>
          </a:custGeom>
          <a:ln w="38100">
            <a:solidFill>
              <a:schemeClr val="tx1"/>
            </a:solidFill>
            <a:prstDash val="dash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40" name="直線コネクタ 39"/>
          <p:cNvCxnSpPr/>
          <p:nvPr/>
        </p:nvCxnSpPr>
        <p:spPr>
          <a:xfrm flipV="1">
            <a:off x="1975492" y="4315278"/>
            <a:ext cx="5032801" cy="37626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円/楕円 43"/>
          <p:cNvSpPr/>
          <p:nvPr/>
        </p:nvSpPr>
        <p:spPr>
          <a:xfrm>
            <a:off x="4644758" y="1857804"/>
            <a:ext cx="164625" cy="155146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6" name="円/楕円 45"/>
          <p:cNvSpPr/>
          <p:nvPr/>
        </p:nvSpPr>
        <p:spPr>
          <a:xfrm>
            <a:off x="4374303" y="2532759"/>
            <a:ext cx="164625" cy="155146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7" name="円/楕円 46"/>
          <p:cNvSpPr/>
          <p:nvPr/>
        </p:nvSpPr>
        <p:spPr>
          <a:xfrm>
            <a:off x="2726478" y="4199634"/>
            <a:ext cx="164625" cy="155146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8" name="円/楕円 47"/>
          <p:cNvSpPr/>
          <p:nvPr/>
        </p:nvSpPr>
        <p:spPr>
          <a:xfrm>
            <a:off x="6733328" y="4237705"/>
            <a:ext cx="164625" cy="155146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5926243" y="157238"/>
            <a:ext cx="2906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光合成に不適な期間</a:t>
            </a:r>
            <a:endParaRPr kumimoji="1" lang="ja-JP" altLang="en-US" sz="2400" dirty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6930738" y="720288"/>
            <a:ext cx="954107" cy="5724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000" dirty="0" smtClean="0"/>
              <a:t>なし</a:t>
            </a:r>
            <a:endParaRPr lang="en-US" altLang="ja-JP" sz="2000" dirty="0" smtClean="0"/>
          </a:p>
          <a:p>
            <a:pPr algn="ctr"/>
            <a:endParaRPr lang="en-US" altLang="ja-JP" sz="2000" dirty="0"/>
          </a:p>
          <a:p>
            <a:pPr algn="ctr"/>
            <a:endParaRPr lang="en-US" altLang="ja-JP" sz="2000" dirty="0" smtClean="0"/>
          </a:p>
          <a:p>
            <a:pPr algn="ctr"/>
            <a:endParaRPr lang="en-US" altLang="ja-JP" sz="2000" dirty="0"/>
          </a:p>
          <a:p>
            <a:pPr algn="ctr"/>
            <a:endParaRPr lang="en-US" altLang="ja-JP" sz="2000" dirty="0" smtClean="0"/>
          </a:p>
          <a:p>
            <a:pPr algn="ctr"/>
            <a:endParaRPr lang="en-US" altLang="ja-JP" sz="2000" dirty="0"/>
          </a:p>
          <a:p>
            <a:pPr algn="ctr"/>
            <a:endParaRPr lang="en-US" altLang="ja-JP" sz="2000" dirty="0" smtClean="0"/>
          </a:p>
          <a:p>
            <a:pPr algn="ctr"/>
            <a:endParaRPr lang="en-US" altLang="ja-JP" sz="2000" dirty="0"/>
          </a:p>
          <a:p>
            <a:pPr algn="ctr"/>
            <a:endParaRPr lang="en-US" altLang="ja-JP" sz="2000" dirty="0" smtClean="0"/>
          </a:p>
          <a:p>
            <a:pPr algn="ctr"/>
            <a:endParaRPr lang="en-US" altLang="ja-JP" sz="2000" dirty="0"/>
          </a:p>
          <a:p>
            <a:pPr algn="ctr"/>
            <a:endParaRPr lang="en-US" altLang="ja-JP" sz="2000" dirty="0" smtClean="0"/>
          </a:p>
          <a:p>
            <a:pPr algn="ctr"/>
            <a:r>
              <a:rPr lang="ja-JP" altLang="en-US" sz="2000" dirty="0" smtClean="0"/>
              <a:t>長期間</a:t>
            </a:r>
            <a:endParaRPr lang="en-US" altLang="ja-JP" sz="2000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</p:txBody>
      </p:sp>
      <p:cxnSp>
        <p:nvCxnSpPr>
          <p:cNvPr id="52" name="直線コネクタ 51"/>
          <p:cNvCxnSpPr/>
          <p:nvPr/>
        </p:nvCxnSpPr>
        <p:spPr>
          <a:xfrm>
            <a:off x="7379526" y="1279856"/>
            <a:ext cx="0" cy="2660952"/>
          </a:xfrm>
          <a:prstGeom prst="line">
            <a:avLst/>
          </a:prstGeom>
          <a:ln w="38100" cmpd="sng">
            <a:solidFill>
              <a:schemeClr val="tx1"/>
            </a:solidFill>
            <a:headEnd type="stealth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2"/>
          <p:cNvSpPr txBox="1"/>
          <p:nvPr/>
        </p:nvSpPr>
        <p:spPr>
          <a:xfrm>
            <a:off x="1769895" y="5921713"/>
            <a:ext cx="560963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800" spc="-300" dirty="0" smtClean="0">
                <a:latin typeface="Helvetica"/>
                <a:cs typeface="Helvetica"/>
              </a:rPr>
              <a:t>0</a:t>
            </a:r>
            <a:r>
              <a:rPr kumimoji="1" lang="ja-JP" altLang="en-US" sz="2800" spc="-300" dirty="0" smtClean="0">
                <a:latin typeface="Helvetica"/>
                <a:cs typeface="Helvetica"/>
              </a:rPr>
              <a:t>　　　　　　</a:t>
            </a:r>
            <a:r>
              <a:rPr kumimoji="1" lang="en-US" altLang="ja-JP" sz="2800" spc="-300" dirty="0" smtClean="0">
                <a:latin typeface="Helvetica"/>
                <a:cs typeface="Helvetica"/>
              </a:rPr>
              <a:t>1                   2                   3       </a:t>
            </a:r>
            <a:r>
              <a:rPr kumimoji="1" lang="ja-JP" altLang="en-US" sz="2800" spc="-300" dirty="0" smtClean="0">
                <a:latin typeface="Helvetica"/>
                <a:cs typeface="Helvetica"/>
              </a:rPr>
              <a:t>（年）</a:t>
            </a:r>
            <a:endParaRPr kumimoji="1" lang="ja-JP" altLang="en-US" sz="2800" spc="-300" dirty="0">
              <a:latin typeface="Helvetica"/>
              <a:cs typeface="Helvetica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403048" y="470504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469407" y="444343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spc="-300" dirty="0">
                <a:latin typeface="Helvetica"/>
                <a:cs typeface="Helvetica"/>
              </a:rPr>
              <a:t>0</a:t>
            </a:r>
            <a:endParaRPr kumimoji="1" lang="ja-JP" altLang="en-US" sz="2800" dirty="0"/>
          </a:p>
        </p:txBody>
      </p:sp>
      <p:cxnSp>
        <p:nvCxnSpPr>
          <p:cNvPr id="56" name="直線コネクタ 55"/>
          <p:cNvCxnSpPr/>
          <p:nvPr/>
        </p:nvCxnSpPr>
        <p:spPr>
          <a:xfrm>
            <a:off x="1236152" y="1782486"/>
            <a:ext cx="0" cy="2660952"/>
          </a:xfrm>
          <a:prstGeom prst="line">
            <a:avLst/>
          </a:prstGeom>
          <a:ln w="38100" cmpd="sng">
            <a:solidFill>
              <a:schemeClr val="tx1"/>
            </a:solidFill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/>
          <p:cNvSpPr txBox="1"/>
          <p:nvPr/>
        </p:nvSpPr>
        <p:spPr>
          <a:xfrm>
            <a:off x="732033" y="1269999"/>
            <a:ext cx="671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GAIN</a:t>
            </a:r>
            <a:endParaRPr kumimoji="1" lang="ja-JP" altLang="en-US" dirty="0"/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1251485" y="4966658"/>
            <a:ext cx="0" cy="669722"/>
          </a:xfrm>
          <a:prstGeom prst="line">
            <a:avLst/>
          </a:prstGeom>
          <a:ln w="38100" cmpd="sng">
            <a:solidFill>
              <a:schemeClr val="tx1"/>
            </a:solidFill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テキスト ボックス 60"/>
          <p:cNvSpPr txBox="1"/>
          <p:nvPr/>
        </p:nvSpPr>
        <p:spPr>
          <a:xfrm>
            <a:off x="893750" y="5737047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COST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055429" y="6374190"/>
            <a:ext cx="366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9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4877321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98</Words>
  <Application>Microsoft Macintosh PowerPoint</Application>
  <PresentationFormat>画面に合わせる (4:3)</PresentationFormat>
  <Paragraphs>68</Paragraphs>
  <Slides>17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3" baseType="lpstr">
      <vt:lpstr>Calibri</vt:lpstr>
      <vt:lpstr>Helvetica</vt:lpstr>
      <vt:lpstr>ＭＳ Ｐゴシック</vt:lpstr>
      <vt:lpstr>Times New Roman</vt:lpstr>
      <vt:lpstr>Arial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26</cp:revision>
  <cp:lastPrinted>2016-10-18T09:52:48Z</cp:lastPrinted>
  <dcterms:created xsi:type="dcterms:W3CDTF">2014-10-18T02:32:05Z</dcterms:created>
  <dcterms:modified xsi:type="dcterms:W3CDTF">2017-01-07T07:05:48Z</dcterms:modified>
  <cp:category/>
</cp:coreProperties>
</file>