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6" r:id="rId2"/>
    <p:sldId id="261" r:id="rId3"/>
    <p:sldId id="260" r:id="rId4"/>
    <p:sldId id="257" r:id="rId5"/>
    <p:sldId id="264" r:id="rId6"/>
    <p:sldId id="267" r:id="rId7"/>
    <p:sldId id="268" r:id="rId8"/>
    <p:sldId id="266" r:id="rId9"/>
    <p:sldId id="270" r:id="rId10"/>
    <p:sldId id="271" r:id="rId11"/>
    <p:sldId id="269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858"/>
    <p:restoredTop sz="94713"/>
  </p:normalViewPr>
  <p:slideViewPr>
    <p:cSldViewPr snapToGrid="0" snapToObjects="1">
      <p:cViewPr>
        <p:scale>
          <a:sx n="90" d="100"/>
          <a:sy n="90" d="100"/>
        </p:scale>
        <p:origin x="1960" y="13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9878B-F101-D941-9BC0-D6CBEDFCE3B1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31019-A32E-8C45-964E-313E215325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7972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F5A6BD-990C-0E48-B183-1CAAD4FAB04A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9E260-79CA-314C-9C91-BA014A5749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1155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4901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0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2324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6442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3184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6102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4480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847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28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0992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824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72BFF-4A52-6945-85D5-20289DA07D42}" type="datetimeFigureOut">
              <a:rPr kumimoji="1" lang="ja-JP" altLang="en-US" smtClean="0"/>
              <a:t>2016/12/6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0A317-19FC-9849-8B5D-28A6905E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338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oleObject" Target="../embeddings/oleObject1.bin"/><Relationship Id="rId6" Type="http://schemas.openxmlformats.org/officeDocument/2006/relationships/image" Target="../media/image9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23" y="1195443"/>
            <a:ext cx="5029326" cy="25527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883" y="1657108"/>
            <a:ext cx="4312228" cy="3812703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155223" y="575586"/>
            <a:ext cx="75484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/>
              <a:t>Hubbell</a:t>
            </a:r>
            <a:r>
              <a:rPr kumimoji="1" lang="ja-JP" altLang="en-US" sz="3200" dirty="0" smtClean="0"/>
              <a:t>の中立理論の背景　（</a:t>
            </a:r>
            <a:r>
              <a:rPr kumimoji="1" lang="en-US" altLang="ja-JP" sz="3200" dirty="0" smtClean="0"/>
              <a:t>22 Nov 2016</a:t>
            </a:r>
            <a:r>
              <a:rPr kumimoji="1" lang="ja-JP" altLang="en-US" sz="3200" dirty="0" smtClean="0"/>
              <a:t>）</a:t>
            </a:r>
            <a:endParaRPr kumimoji="1" lang="ja-JP" altLang="en-US" sz="32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55223" y="1195443"/>
            <a:ext cx="443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ロジスティック式　　</a:t>
            </a:r>
            <a:r>
              <a:rPr kumimoji="1" lang="en-US" altLang="ja-JP" sz="2400" dirty="0" smtClean="0"/>
              <a:t>〜</a:t>
            </a:r>
            <a:r>
              <a:rPr kumimoji="1" lang="ja-JP" altLang="en-US" sz="2400" dirty="0" smtClean="0"/>
              <a:t>１９００年頃</a:t>
            </a:r>
            <a:endParaRPr kumimoji="1" lang="ja-JP" altLang="en-US" sz="2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900333" y="5966557"/>
            <a:ext cx="107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 Wiki </a:t>
            </a:r>
            <a:r>
              <a:rPr kumimoji="1" lang="ja-JP" altLang="en-US" dirty="0" smtClean="0"/>
              <a:t>より</a:t>
            </a:r>
            <a:endParaRPr kumimoji="1" lang="ja-JP" altLang="en-US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985838" y="1714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71463" y="300038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生態学概論</a:t>
            </a:r>
            <a:r>
              <a:rPr kumimoji="1" lang="ja-JP" altLang="en-US" smtClean="0"/>
              <a:t>　８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44356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6204" y="1835981"/>
            <a:ext cx="4201663" cy="5248277"/>
          </a:xfrm>
          <a:prstGeom prst="rect">
            <a:avLst/>
          </a:prstGeom>
        </p:spPr>
      </p:pic>
      <p:pic>
        <p:nvPicPr>
          <p:cNvPr id="5" name="図 4" descr="IMG_00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5199" y="1849857"/>
            <a:ext cx="4354174" cy="543877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857058" y="-1194328"/>
            <a:ext cx="2301062" cy="5118756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5845436" y="2515582"/>
            <a:ext cx="21386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K </a:t>
            </a:r>
            <a:r>
              <a:rPr lang="ja-JP" altLang="en-US" dirty="0" smtClean="0"/>
              <a:t>的領域　共存困難</a:t>
            </a:r>
            <a:r>
              <a:rPr kumimoji="1" lang="ja-JP" altLang="en-US" dirty="0" smtClean="0"/>
              <a:t>　</a:t>
            </a:r>
            <a:endParaRPr lang="en-US" altLang="ja-JP" dirty="0"/>
          </a:p>
          <a:p>
            <a:endParaRPr lang="en-US" altLang="ja-JP" dirty="0"/>
          </a:p>
          <a:p>
            <a:r>
              <a:rPr kumimoji="1" lang="en-US" altLang="ja-JP" dirty="0" smtClean="0">
                <a:sym typeface="Wingdings"/>
              </a:rPr>
              <a:t>       </a:t>
            </a:r>
            <a:r>
              <a:rPr kumimoji="1" lang="ja-JP" altLang="en-US" dirty="0" smtClean="0">
                <a:sym typeface="Wingdings"/>
              </a:rPr>
              <a:t>　　　　</a:t>
            </a:r>
            <a:r>
              <a:rPr kumimoji="1" lang="en-US" altLang="ja-JP" dirty="0" smtClean="0">
                <a:sym typeface="Wingdings"/>
              </a:rPr>
              <a:t>↓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 r </a:t>
            </a:r>
            <a:r>
              <a:rPr kumimoji="1" lang="ja-JP" altLang="en-US" dirty="0" smtClean="0"/>
              <a:t>的領域　共存可能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6635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29461" y="-436871"/>
            <a:ext cx="5796076" cy="7831667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11665" y="130489"/>
            <a:ext cx="48187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多様性と攪乱</a:t>
            </a:r>
            <a:r>
              <a:rPr kumimoji="1" lang="en-US" altLang="ja-JP" sz="2800" dirty="0" smtClean="0"/>
              <a:t>   </a:t>
            </a:r>
            <a:r>
              <a:rPr kumimoji="1" lang="en-US" altLang="ja-JP" sz="2800" dirty="0" smtClean="0">
                <a:sym typeface="Wingdings"/>
              </a:rPr>
              <a:t> </a:t>
            </a:r>
            <a:r>
              <a:rPr lang="ja-JP" altLang="en-US" sz="2800" dirty="0" smtClean="0">
                <a:sym typeface="Wingdings"/>
              </a:rPr>
              <a:t>中規模攪乱説</a:t>
            </a:r>
            <a:endParaRPr kumimoji="1" lang="en-US" altLang="ja-JP" sz="2800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3232065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61996" y="71964"/>
            <a:ext cx="6391860" cy="689821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6274633" y="6378448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嶋田ら　動物生態学</a:t>
            </a:r>
            <a:endParaRPr kumimoji="1" lang="ja-JP" altLang="en-US" sz="16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35666" y="127585"/>
            <a:ext cx="3468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「島」における種数と面積との関係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0177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260601" y="-2136330"/>
            <a:ext cx="2585341" cy="68580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52082" y="2541813"/>
            <a:ext cx="3418417" cy="522111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366180" y="-137991"/>
            <a:ext cx="1411333" cy="6858000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5433863" y="4652324"/>
            <a:ext cx="348557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dirty="0" smtClean="0"/>
              <a:t>MacArthur and Wilson</a:t>
            </a:r>
          </a:p>
          <a:p>
            <a:pPr algn="ctr"/>
            <a:r>
              <a:rPr lang="ja-JP" altLang="en-US" sz="2800" dirty="0" smtClean="0"/>
              <a:t>「島嶼生物地理学」</a:t>
            </a:r>
            <a:endParaRPr lang="en-US" altLang="ja-JP" sz="2800" dirty="0" smtClean="0"/>
          </a:p>
          <a:p>
            <a:pPr algn="ctr"/>
            <a:r>
              <a:rPr kumimoji="1" lang="ja-JP" altLang="en-US" sz="2800" dirty="0" smtClean="0"/>
              <a:t>（</a:t>
            </a:r>
            <a:r>
              <a:rPr kumimoji="1" lang="en-US" altLang="ja-JP" sz="2800" dirty="0" smtClean="0"/>
              <a:t>1970</a:t>
            </a:r>
            <a:r>
              <a:rPr kumimoji="1" lang="ja-JP" altLang="en-US" sz="2800" dirty="0" smtClean="0"/>
              <a:t>）</a:t>
            </a:r>
            <a:endParaRPr kumimoji="1" lang="ja-JP" altLang="en-US" sz="28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398209" y="4037788"/>
            <a:ext cx="2588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マングローブの燻蒸実験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827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166" y="206592"/>
            <a:ext cx="2236611" cy="3146166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155" y="899745"/>
            <a:ext cx="6281614" cy="6281614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692" y="3428999"/>
            <a:ext cx="3223845" cy="322384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3907692" y="206592"/>
            <a:ext cx="4884616" cy="1384995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/>
              <a:t>2016</a:t>
            </a:r>
            <a:r>
              <a:rPr kumimoji="1" lang="ja-JP" altLang="en-US" sz="2800" dirty="0" smtClean="0"/>
              <a:t>年度国際生物学賞</a:t>
            </a:r>
            <a:endParaRPr kumimoji="1" lang="en-US" altLang="ja-JP" sz="2800" dirty="0" smtClean="0"/>
          </a:p>
          <a:p>
            <a:pPr algn="ctr"/>
            <a:r>
              <a:rPr kumimoji="1" lang="en-US" altLang="ja-JP" sz="2800" dirty="0" smtClean="0"/>
              <a:t>Stephen P. Hubbell</a:t>
            </a:r>
            <a:r>
              <a:rPr kumimoji="1" lang="ja-JP" altLang="en-US" sz="2800" dirty="0" smtClean="0"/>
              <a:t>　（</a:t>
            </a:r>
            <a:r>
              <a:rPr kumimoji="1" lang="en-US" altLang="ja-JP" sz="2800" dirty="0" smtClean="0"/>
              <a:t>1942-</a:t>
            </a:r>
            <a:endParaRPr lang="en-US" altLang="ja-JP" sz="2800" dirty="0"/>
          </a:p>
          <a:p>
            <a:pPr algn="ctr"/>
            <a:r>
              <a:rPr kumimoji="1" lang="en-US" altLang="ja-JP" sz="2800" dirty="0" smtClean="0"/>
              <a:t> UCLA</a:t>
            </a:r>
            <a:r>
              <a:rPr kumimoji="1" lang="ja-JP" altLang="en-US" sz="2800" dirty="0" smtClean="0"/>
              <a:t>卓越教授　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64201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5465" y="-598133"/>
            <a:ext cx="6113589" cy="838452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225777" y="14112"/>
            <a:ext cx="4325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err="1" smtClean="0"/>
              <a:t>Lotka</a:t>
            </a:r>
            <a:r>
              <a:rPr lang="en-US" altLang="ja-JP" sz="2800" dirty="0" smtClean="0"/>
              <a:t> and </a:t>
            </a:r>
            <a:r>
              <a:rPr lang="en-US" altLang="ja-JP" sz="2800" dirty="0" err="1" smtClean="0"/>
              <a:t>Volterra</a:t>
            </a:r>
            <a:r>
              <a:rPr lang="ja-JP" altLang="en-US" sz="2800" dirty="0" smtClean="0"/>
              <a:t>の競争式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80540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7475" y="687253"/>
            <a:ext cx="6378223" cy="5963275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800" y="1343378"/>
            <a:ext cx="3378200" cy="8001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407" y="2451100"/>
            <a:ext cx="3111500" cy="647700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6009557" y="2089203"/>
            <a:ext cx="3031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すなわち</a:t>
            </a:r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ja-JP" altLang="en-US" dirty="0" smtClean="0"/>
              <a:t>自種における密度効果の方が</a:t>
            </a:r>
            <a:r>
              <a:rPr lang="ja-JP" altLang="en-US" dirty="0" smtClean="0"/>
              <a:t>、他種における密度効果よりも強く増殖を抑制する場合。</a:t>
            </a:r>
            <a:endParaRPr lang="en-US" altLang="ja-JP" dirty="0" smtClean="0"/>
          </a:p>
          <a:p>
            <a:endParaRPr kumimoji="1" lang="en-US" altLang="ja-JP" dirty="0"/>
          </a:p>
          <a:p>
            <a:r>
              <a:rPr lang="ja-JP" altLang="en-US" dirty="0" smtClean="0"/>
              <a:t>つまり</a:t>
            </a:r>
            <a:endParaRPr lang="en-US" altLang="ja-JP" dirty="0" smtClean="0"/>
          </a:p>
          <a:p>
            <a:endParaRPr kumimoji="1" lang="en-US" altLang="ja-JP" dirty="0"/>
          </a:p>
          <a:p>
            <a:r>
              <a:rPr lang="ja-JP" altLang="en-US" dirty="0" smtClean="0"/>
              <a:t>種間競争よりも種内競争が強い場合に共存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73114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994" y="410825"/>
            <a:ext cx="4870005" cy="6310649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5" name="図 4" descr="IMG_002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226" y="2615405"/>
            <a:ext cx="4383334" cy="4052587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0148" y="456053"/>
            <a:ext cx="42338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 smtClean="0"/>
              <a:t>Gause</a:t>
            </a:r>
            <a:r>
              <a:rPr lang="ja-JP" altLang="en-US" dirty="0"/>
              <a:t>（</a:t>
            </a:r>
            <a:r>
              <a:rPr lang="en-US" altLang="ja-JP" dirty="0" smtClean="0"/>
              <a:t>19</a:t>
            </a:r>
            <a:r>
              <a:rPr lang="ja-JP" altLang="en-US" dirty="0" smtClean="0"/>
              <a:t>３４）競争排除則</a:t>
            </a:r>
            <a:endParaRPr lang="en-US" altLang="ja-JP" dirty="0" smtClean="0"/>
          </a:p>
          <a:p>
            <a:r>
              <a:rPr kumimoji="1" lang="ja-JP" altLang="en-US" dirty="0" smtClean="0"/>
              <a:t>等しいニッチを占める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種の競争者は共存できない。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Hutchinson</a:t>
            </a:r>
            <a:r>
              <a:rPr kumimoji="1" lang="ja-JP" altLang="en-US" dirty="0" smtClean="0"/>
              <a:t>（</a:t>
            </a:r>
            <a:r>
              <a:rPr kumimoji="1" lang="en-US" altLang="ja-JP" dirty="0" smtClean="0"/>
              <a:t>1957</a:t>
            </a:r>
            <a:r>
              <a:rPr kumimoji="1" lang="ja-JP" altLang="en-US" dirty="0" smtClean="0"/>
              <a:t>）</a:t>
            </a:r>
            <a:endParaRPr kumimoji="1" lang="en-US" altLang="ja-JP" dirty="0" smtClean="0"/>
          </a:p>
          <a:p>
            <a:r>
              <a:rPr lang="ja-JP" altLang="en-US" dirty="0" smtClean="0"/>
              <a:t>共存する</a:t>
            </a:r>
            <a:r>
              <a:rPr lang="en-US" altLang="ja-JP" dirty="0" smtClean="0"/>
              <a:t>2</a:t>
            </a:r>
            <a:r>
              <a:rPr lang="ja-JP" altLang="en-US" dirty="0" smtClean="0"/>
              <a:t>種の実現ニッチは互いに交わらない。</a:t>
            </a:r>
            <a:endParaRPr lang="en-US" altLang="ja-JP" dirty="0" smtClean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21362" y="105395"/>
            <a:ext cx="2745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ニッチと競争排除則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97527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2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01147" y="-1837051"/>
            <a:ext cx="3071346" cy="6402648"/>
          </a:xfrm>
          <a:prstGeom prst="rect">
            <a:avLst/>
          </a:prstGeom>
        </p:spPr>
      </p:pic>
      <p:pic>
        <p:nvPicPr>
          <p:cNvPr id="8" name="図 7" descr="IMG_003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40122" y="1570168"/>
            <a:ext cx="3965223" cy="6610444"/>
          </a:xfrm>
          <a:prstGeom prst="rect">
            <a:avLst/>
          </a:prstGeom>
        </p:spPr>
      </p:pic>
      <p:pic>
        <p:nvPicPr>
          <p:cNvPr id="9" name="図 8" descr="IMG_002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22924" y="-1808831"/>
            <a:ext cx="3071346" cy="6402648"/>
          </a:xfrm>
          <a:prstGeom prst="rect">
            <a:avLst/>
          </a:prstGeom>
        </p:spPr>
      </p:pic>
      <p:pic>
        <p:nvPicPr>
          <p:cNvPr id="10" name="図 9" descr="IMG_003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61899" y="1598388"/>
            <a:ext cx="3965223" cy="6610444"/>
          </a:xfrm>
          <a:prstGeom prst="rect">
            <a:avLst/>
          </a:prstGeom>
        </p:spPr>
      </p:pic>
      <p:graphicFrame>
        <p:nvGraphicFramePr>
          <p:cNvPr id="15" name="オブジェクト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473699"/>
              </p:ext>
            </p:extLst>
          </p:nvPr>
        </p:nvGraphicFramePr>
        <p:xfrm>
          <a:off x="5898715" y="1003406"/>
          <a:ext cx="3045797" cy="1278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数式" r:id="rId5" imgW="1422400" imgH="596900" progId="Equation.3">
                  <p:embed/>
                </p:oleObj>
              </mc:Choice>
              <mc:Fallback>
                <p:oleObj name="数式" r:id="rId5" imgW="1422400" imgH="596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98715" y="1003406"/>
                        <a:ext cx="3045797" cy="12781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4263842" y="219351"/>
            <a:ext cx="3269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May (1973)</a:t>
            </a:r>
            <a:r>
              <a:rPr kumimoji="1" lang="ja-JP" altLang="en-US" sz="2800" dirty="0" smtClean="0"/>
              <a:t>の取扱い</a:t>
            </a:r>
            <a:endParaRPr kumimoji="1"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664904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57509" y="-774897"/>
            <a:ext cx="4304711" cy="6265334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61" y="4535386"/>
            <a:ext cx="3056071" cy="232261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333" y="4535386"/>
            <a:ext cx="2291782" cy="2322614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554111" y="6194778"/>
            <a:ext cx="45312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err="1" smtClean="0"/>
              <a:t>Til</a:t>
            </a:r>
            <a:r>
              <a:rPr lang="en-US" altLang="ja-JP" sz="2800" dirty="0" err="1" smtClean="0"/>
              <a:t>man</a:t>
            </a:r>
            <a:r>
              <a:rPr lang="ja-JP" altLang="en-US" sz="2800" dirty="0" smtClean="0"/>
              <a:t>　</a:t>
            </a:r>
            <a:r>
              <a:rPr lang="en-US" altLang="ja-JP" sz="2800" dirty="0" smtClean="0"/>
              <a:t>1982</a:t>
            </a:r>
            <a:r>
              <a:rPr lang="ja-JP" altLang="en-US" sz="2800" dirty="0" smtClean="0"/>
              <a:t>　資源量比仮説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98088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01156" y="-672572"/>
            <a:ext cx="5484938" cy="8918526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4799391" y="674890"/>
            <a:ext cx="3970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ZNGI  Zero net growth isocline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93411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IMG_00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25363" y="1255414"/>
            <a:ext cx="4007589" cy="6029683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6260009" y="318648"/>
            <a:ext cx="25204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/>
              <a:t>メタ個体群　（</a:t>
            </a:r>
            <a:r>
              <a:rPr lang="en-US" altLang="ja-JP" sz="2400" dirty="0" err="1" smtClean="0"/>
              <a:t>Metapopulation</a:t>
            </a:r>
            <a:r>
              <a:rPr lang="en-US" altLang="ja-JP" sz="2400" dirty="0" smtClean="0"/>
              <a:t>)   </a:t>
            </a:r>
          </a:p>
          <a:p>
            <a:endParaRPr lang="en-US" altLang="ja-JP" sz="2400" dirty="0"/>
          </a:p>
          <a:p>
            <a:r>
              <a:rPr lang="en-US" altLang="ja-JP" sz="2400" dirty="0" smtClean="0"/>
              <a:t> </a:t>
            </a:r>
            <a:r>
              <a:rPr lang="en-US" altLang="ja-JP" sz="2400" dirty="0" err="1" smtClean="0"/>
              <a:t>Huffaker</a:t>
            </a:r>
            <a:r>
              <a:rPr lang="en-US" altLang="ja-JP" sz="2400" dirty="0" smtClean="0"/>
              <a:t> </a:t>
            </a:r>
            <a:r>
              <a:rPr lang="ja-JP" altLang="en-US" sz="2400" dirty="0" smtClean="0"/>
              <a:t>（</a:t>
            </a:r>
            <a:r>
              <a:rPr lang="en-US" altLang="ja-JP" sz="2400" dirty="0" smtClean="0"/>
              <a:t>1958</a:t>
            </a:r>
            <a:r>
              <a:rPr lang="ja-JP" altLang="en-US" sz="2400" dirty="0" smtClean="0"/>
              <a:t>）の共存実験</a:t>
            </a:r>
            <a:r>
              <a:rPr lang="en-US" altLang="ja-JP" sz="2400" dirty="0" smtClean="0"/>
              <a:t>    </a:t>
            </a:r>
            <a:endParaRPr kumimoji="1" lang="ja-JP" altLang="en-US" sz="2400" dirty="0"/>
          </a:p>
        </p:txBody>
      </p:sp>
      <p:sp>
        <p:nvSpPr>
          <p:cNvPr id="13" name="正方形/長方形 12"/>
          <p:cNvSpPr/>
          <p:nvPr/>
        </p:nvSpPr>
        <p:spPr>
          <a:xfrm>
            <a:off x="5978769" y="5021385"/>
            <a:ext cx="3556000" cy="168030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 descr="IMG_001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0841" y="377149"/>
            <a:ext cx="6701691" cy="6260009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6366977" y="5245128"/>
            <a:ext cx="2777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オレンジ１個の局所個体群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2590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21434" y="-463607"/>
            <a:ext cx="5990171" cy="7669879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3099822" cy="4329417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3376094" y="135803"/>
            <a:ext cx="1970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Keystone </a:t>
            </a:r>
            <a:r>
              <a:rPr kumimoji="1" lang="ja-JP" altLang="en-US" sz="2800" dirty="0" smtClean="0"/>
              <a:t>種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6582365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159</Words>
  <Application>Microsoft Macintosh PowerPoint</Application>
  <PresentationFormat>画面に合わせる (4:3)</PresentationFormat>
  <Paragraphs>44</Paragraphs>
  <Slides>14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1" baseType="lpstr">
      <vt:lpstr>Calibri</vt:lpstr>
      <vt:lpstr>ＭＳ Ｐゴシック</vt:lpstr>
      <vt:lpstr>Wingdings</vt:lpstr>
      <vt:lpstr>Yu Gothic</vt:lpstr>
      <vt:lpstr>Arial</vt:lpstr>
      <vt:lpstr>ホワイト</vt:lpstr>
      <vt:lpstr>数式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東京大学</Company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寺島一郎</dc:creator>
  <cp:lastModifiedBy>寺島一郎</cp:lastModifiedBy>
  <cp:revision>19</cp:revision>
  <cp:lastPrinted>2016-12-06T00:47:51Z</cp:lastPrinted>
  <dcterms:created xsi:type="dcterms:W3CDTF">2016-11-21T18:57:47Z</dcterms:created>
  <dcterms:modified xsi:type="dcterms:W3CDTF">2016-12-06T01:00:33Z</dcterms:modified>
</cp:coreProperties>
</file>