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3"/>
  </p:notesMasterIdLst>
  <p:sldIdLst>
    <p:sldId id="270" r:id="rId2"/>
    <p:sldId id="271" r:id="rId3"/>
    <p:sldId id="273" r:id="rId4"/>
    <p:sldId id="274" r:id="rId5"/>
    <p:sldId id="272" r:id="rId6"/>
    <p:sldId id="262" r:id="rId7"/>
    <p:sldId id="263" r:id="rId8"/>
    <p:sldId id="256" r:id="rId9"/>
    <p:sldId id="257" r:id="rId10"/>
    <p:sldId id="258" r:id="rId11"/>
    <p:sldId id="259" r:id="rId12"/>
    <p:sldId id="260" r:id="rId13"/>
    <p:sldId id="261" r:id="rId14"/>
    <p:sldId id="264" r:id="rId15"/>
    <p:sldId id="265" r:id="rId16"/>
    <p:sldId id="266" r:id="rId17"/>
    <p:sldId id="313" r:id="rId18"/>
    <p:sldId id="314" r:id="rId19"/>
    <p:sldId id="315" r:id="rId20"/>
    <p:sldId id="316" r:id="rId21"/>
    <p:sldId id="317" r:id="rId22"/>
    <p:sldId id="267" r:id="rId23"/>
    <p:sldId id="318" r:id="rId24"/>
    <p:sldId id="319" r:id="rId25"/>
    <p:sldId id="320" r:id="rId26"/>
    <p:sldId id="268" r:id="rId27"/>
    <p:sldId id="269" r:id="rId28"/>
    <p:sldId id="321" r:id="rId29"/>
    <p:sldId id="322" r:id="rId30"/>
    <p:sldId id="323" r:id="rId31"/>
    <p:sldId id="324" r:id="rId32"/>
    <p:sldId id="325" r:id="rId33"/>
    <p:sldId id="326" r:id="rId34"/>
    <p:sldId id="327" r:id="rId35"/>
    <p:sldId id="328" r:id="rId36"/>
    <p:sldId id="329" r:id="rId37"/>
    <p:sldId id="330" r:id="rId38"/>
    <p:sldId id="331" r:id="rId39"/>
    <p:sldId id="332" r:id="rId40"/>
    <p:sldId id="333" r:id="rId41"/>
    <p:sldId id="291" r:id="rId42"/>
    <p:sldId id="288" r:id="rId43"/>
    <p:sldId id="289" r:id="rId44"/>
    <p:sldId id="290" r:id="rId45"/>
    <p:sldId id="292" r:id="rId46"/>
    <p:sldId id="293" r:id="rId47"/>
    <p:sldId id="294" r:id="rId48"/>
    <p:sldId id="283" r:id="rId49"/>
    <p:sldId id="284" r:id="rId50"/>
    <p:sldId id="285" r:id="rId51"/>
    <p:sldId id="296" r:id="rId52"/>
    <p:sldId id="298" r:id="rId53"/>
    <p:sldId id="300" r:id="rId54"/>
    <p:sldId id="301" r:id="rId55"/>
    <p:sldId id="303" r:id="rId56"/>
    <p:sldId id="304" r:id="rId57"/>
    <p:sldId id="307" r:id="rId58"/>
    <p:sldId id="310" r:id="rId59"/>
    <p:sldId id="306" r:id="rId60"/>
    <p:sldId id="295" r:id="rId61"/>
    <p:sldId id="312" r:id="rId62"/>
  </p:sldIdLst>
  <p:sldSz cx="9906000" cy="6858000" type="A4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5"/>
    <p:restoredTop sz="94717"/>
  </p:normalViewPr>
  <p:slideViewPr>
    <p:cSldViewPr snapToGrid="0" snapToObjects="1">
      <p:cViewPr>
        <p:scale>
          <a:sx n="72" d="100"/>
          <a:sy n="72" d="100"/>
        </p:scale>
        <p:origin x="2328" y="6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notesMaster" Target="notesMasters/notesMaster1.xml"/><Relationship Id="rId64" Type="http://schemas.openxmlformats.org/officeDocument/2006/relationships/presProps" Target="presProps.xml"/><Relationship Id="rId65" Type="http://schemas.openxmlformats.org/officeDocument/2006/relationships/viewProps" Target="viewProps.xml"/><Relationship Id="rId66" Type="http://schemas.openxmlformats.org/officeDocument/2006/relationships/theme" Target="theme/theme1.xml"/><Relationship Id="rId67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86C20-2B4F-814C-B168-CD6A1E3E5A4A}" type="datetimeFigureOut">
              <a:rPr kumimoji="1" lang="ja-JP" altLang="en-US" smtClean="0"/>
              <a:t>2016/12/20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2246EF-977D-954A-937C-F26D61BB9E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1442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246EF-977D-954A-937C-F26D61BB9EE8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4681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A8C29-70B8-9E4D-89FC-8D8C8F2DED27}" type="datetime1">
              <a:rPr kumimoji="1" lang="ja-JP" altLang="en-US" smtClean="0"/>
              <a:t>2016/12/20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898A-8CAD-B640-9F36-84B26CFEB1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1099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E77D1-4A99-0543-96B3-AB8FECC1AD9F}" type="datetime1">
              <a:rPr kumimoji="1" lang="ja-JP" altLang="en-US" smtClean="0"/>
              <a:t>2016/12/20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898A-8CAD-B640-9F36-84B26CFEB1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7156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6691-73AD-874E-96CF-8118DA16C397}" type="datetime1">
              <a:rPr kumimoji="1" lang="ja-JP" altLang="en-US" smtClean="0"/>
              <a:t>2016/12/20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898A-8CAD-B640-9F36-84B26CFEB1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6506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AD19-75DD-364C-A567-2CED9A8D1057}" type="datetime1">
              <a:rPr kumimoji="1" lang="ja-JP" altLang="en-US" smtClean="0"/>
              <a:t>2016/12/20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898A-8CAD-B640-9F36-84B26CFEB1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2154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E9C-8C9E-8444-AB0B-73C0F38FABCE}" type="datetime1">
              <a:rPr kumimoji="1" lang="ja-JP" altLang="en-US" smtClean="0"/>
              <a:t>2016/12/20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898A-8CAD-B640-9F36-84B26CFEB1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8521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1DE53-C06B-B24C-8798-6512DC951273}" type="datetime1">
              <a:rPr kumimoji="1" lang="ja-JP" altLang="en-US" smtClean="0"/>
              <a:t>2016/12/20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898A-8CAD-B640-9F36-84B26CFEB1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3823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F855E-607B-754B-9680-76692CFFB781}" type="datetime1">
              <a:rPr kumimoji="1" lang="ja-JP" altLang="en-US" smtClean="0"/>
              <a:t>2016/12/20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898A-8CAD-B640-9F36-84B26CFEB1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5891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F52D-10F2-CB49-94DD-89B0C02336A8}" type="datetime1">
              <a:rPr kumimoji="1" lang="ja-JP" altLang="en-US" smtClean="0"/>
              <a:t>2016/12/20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898A-8CAD-B640-9F36-84B26CFEB1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1409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F6D47-74D5-2843-AFF7-CAE27FB7885C}" type="datetime1">
              <a:rPr kumimoji="1" lang="ja-JP" altLang="en-US" smtClean="0"/>
              <a:t>2016/12/20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898A-8CAD-B640-9F36-84B26CFEB1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6641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6584-F799-614F-857A-E957EDE4400B}" type="datetime1">
              <a:rPr kumimoji="1" lang="ja-JP" altLang="en-US" smtClean="0"/>
              <a:t>2016/12/20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898A-8CAD-B640-9F36-84B26CFEB1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174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5B7C2-110F-4043-97CC-15B4670F49BB}" type="datetime1">
              <a:rPr kumimoji="1" lang="ja-JP" altLang="en-US" smtClean="0"/>
              <a:t>2016/12/20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898A-8CAD-B640-9F36-84B26CFEB1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780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23CCB-B193-6742-874E-15D40501BF4A}" type="datetime1">
              <a:rPr kumimoji="1" lang="ja-JP" altLang="en-US" smtClean="0"/>
              <a:t>2016/12/20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9898A-8CAD-B640-9F36-84B26CFEB1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4095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tiff"/><Relationship Id="rId3" Type="http://schemas.openxmlformats.org/officeDocument/2006/relationships/image" Target="../media/image16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3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Nothofagus_pumilio" TargetMode="External"/><Relationship Id="rId4" Type="http://schemas.openxmlformats.org/officeDocument/2006/relationships/image" Target="../media/image33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jpeg"/><Relationship Id="rId3" Type="http://schemas.openxmlformats.org/officeDocument/2006/relationships/image" Target="../media/image43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tif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jpeg"/><Relationship Id="rId3" Type="http://schemas.openxmlformats.org/officeDocument/2006/relationships/image" Target="../media/image51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jpeg"/><Relationship Id="rId3" Type="http://schemas.openxmlformats.org/officeDocument/2006/relationships/image" Target="../media/image5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jpeg"/><Relationship Id="rId3" Type="http://schemas.openxmlformats.org/officeDocument/2006/relationships/image" Target="../media/image57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png"/><Relationship Id="rId3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5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7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tif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1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2.png"/><Relationship Id="rId3" Type="http://schemas.openxmlformats.org/officeDocument/2006/relationships/image" Target="../media/image7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tiff"/><Relationship Id="rId3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パソ.jpg      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99" y="369332"/>
            <a:ext cx="7391400" cy="6313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7598831" y="6278559"/>
            <a:ext cx="914400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1143000" y="0"/>
            <a:ext cx="364715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b="1">
                <a:latin typeface="Times New Roman" charset="0"/>
                <a:ea typeface="ヒラギノ明朝 Pro W3" charset="-128"/>
              </a:rPr>
              <a:t>積み上げ法による生産力測定の例</a:t>
            </a:r>
            <a:endParaRPr lang="ja-JP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46752" y="6594951"/>
            <a:ext cx="8686800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8733215" y="6591496"/>
            <a:ext cx="914400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446752" y="6682819"/>
            <a:ext cx="8686800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024711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025" y="0"/>
            <a:ext cx="8175949" cy="6858000"/>
          </a:xfrm>
          <a:prstGeom prst="rect">
            <a:avLst/>
          </a:prstGeom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898A-8CAD-B640-9F36-84B26CFEB10E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33129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673100"/>
            <a:ext cx="8801100" cy="5511800"/>
          </a:xfrm>
          <a:prstGeom prst="rect">
            <a:avLst/>
          </a:prstGeom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898A-8CAD-B640-9F36-84B26CFEB10E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2854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591" y="0"/>
            <a:ext cx="6938818" cy="6858000"/>
          </a:xfrm>
          <a:prstGeom prst="rect">
            <a:avLst/>
          </a:prstGeom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898A-8CAD-B640-9F36-84B26CFEB10E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46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53" y="0"/>
            <a:ext cx="4610145" cy="68580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9725" y="0"/>
            <a:ext cx="4626275" cy="1820174"/>
          </a:xfrm>
          <a:prstGeom prst="rect">
            <a:avLst/>
          </a:prstGeo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898A-8CAD-B640-9F36-84B26CFEB10E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36871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1026" descr="地図.jpg                                                       00083EF5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9144000" cy="600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947" name="Rectangle 1027"/>
          <p:cNvSpPr>
            <a:spLocks noChangeArrowheads="1"/>
          </p:cNvSpPr>
          <p:nvPr/>
        </p:nvSpPr>
        <p:spPr bwMode="auto">
          <a:xfrm>
            <a:off x="2286000" y="6156325"/>
            <a:ext cx="226215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b="1">
                <a:latin typeface="Times New Roman" charset="0"/>
                <a:ea typeface="ヒラギノ明朝 Pro W3" charset="-128"/>
              </a:rPr>
              <a:t>日本の植生（群系）</a:t>
            </a:r>
            <a:endParaRPr lang="ja-JP" altLang="en-US">
              <a:ea typeface="ヒラギノ明朝 Pro W3" charset="-128"/>
            </a:endParaRPr>
          </a:p>
        </p:txBody>
      </p:sp>
      <p:sp>
        <p:nvSpPr>
          <p:cNvPr id="82948" name="Rectangle 1028"/>
          <p:cNvSpPr>
            <a:spLocks noChangeArrowheads="1"/>
          </p:cNvSpPr>
          <p:nvPr/>
        </p:nvSpPr>
        <p:spPr bwMode="auto">
          <a:xfrm>
            <a:off x="8991600" y="6172200"/>
            <a:ext cx="3016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610663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1026" descr="山地植生大沢.jpg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0"/>
            <a:ext cx="7810500" cy="608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827" name="Rectangle 1027"/>
          <p:cNvSpPr>
            <a:spLocks noChangeArrowheads="1"/>
          </p:cNvSpPr>
          <p:nvPr/>
        </p:nvSpPr>
        <p:spPr bwMode="auto">
          <a:xfrm>
            <a:off x="2809876" y="7481888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ja-JP" altLang="ja-JP"/>
          </a:p>
        </p:txBody>
      </p:sp>
      <p:sp>
        <p:nvSpPr>
          <p:cNvPr id="77828" name="Rectangle 1028"/>
          <p:cNvSpPr>
            <a:spLocks noChangeArrowheads="1"/>
          </p:cNvSpPr>
          <p:nvPr/>
        </p:nvSpPr>
        <p:spPr bwMode="auto">
          <a:xfrm>
            <a:off x="8915400" y="6248400"/>
            <a:ext cx="3016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0215494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亜熱帯暖帯常緑広葉樹.jpg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000"/>
            <a:ext cx="9144000" cy="547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057401" y="6096000"/>
            <a:ext cx="526297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b="1">
                <a:ea typeface="ヒラギノ明朝 Pro W3" charset="-128"/>
              </a:rPr>
              <a:t>世界の亜熱帯・暖温帯常緑広葉樹林（大沢雅彦）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8991600" y="6172200"/>
            <a:ext cx="3016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97139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1026" descr="&#10;segiregawa                                                     00012B96HD Tera                        B6227A99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0"/>
            <a:ext cx="9372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733" name="Rectangle 1029"/>
          <p:cNvSpPr>
            <a:spLocks noChangeArrowheads="1"/>
          </p:cNvSpPr>
          <p:nvPr/>
        </p:nvSpPr>
        <p:spPr bwMode="auto">
          <a:xfrm>
            <a:off x="4800600" y="5791200"/>
            <a:ext cx="47244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73735" name="Rectangle 1031"/>
          <p:cNvSpPr>
            <a:spLocks noChangeArrowheads="1"/>
          </p:cNvSpPr>
          <p:nvPr/>
        </p:nvSpPr>
        <p:spPr bwMode="auto">
          <a:xfrm>
            <a:off x="4953000" y="5791200"/>
            <a:ext cx="341632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b="1">
                <a:ea typeface="ヒラギノ明朝 Pro W3" charset="-128"/>
              </a:rPr>
              <a:t>屋久島瀬切川流域（西部林道）</a:t>
            </a:r>
          </a:p>
        </p:txBody>
      </p:sp>
    </p:spTree>
    <p:extLst>
      <p:ext uri="{BB962C8B-B14F-4D97-AF65-F5344CB8AC3E}">
        <p14:creationId xmlns:p14="http://schemas.microsoft.com/office/powerpoint/2010/main" val="14604328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026" descr="タブノキ.jpg  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0"/>
            <a:ext cx="45942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3" name="Rectangle 1027"/>
          <p:cNvSpPr>
            <a:spLocks noChangeArrowheads="1"/>
          </p:cNvSpPr>
          <p:nvPr/>
        </p:nvSpPr>
        <p:spPr bwMode="auto">
          <a:xfrm>
            <a:off x="5503863" y="4597400"/>
            <a:ext cx="249299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b="1">
                <a:latin typeface="ヒラギノ明朝 Pro W3" charset="-128"/>
                <a:ea typeface="ヒラギノ明朝 Pro W3" charset="-128"/>
              </a:rPr>
              <a:t>タブノキ</a:t>
            </a:r>
          </a:p>
          <a:p>
            <a:r>
              <a:rPr lang="en-US" altLang="ja-JP" b="1" i="1">
                <a:latin typeface="ヒラギノ明朝 Pro W3" charset="-128"/>
                <a:ea typeface="ヒラギノ明朝 Pro W3" charset="-128"/>
              </a:rPr>
              <a:t>Machilus thunbergii</a:t>
            </a:r>
          </a:p>
          <a:p>
            <a:r>
              <a:rPr lang="ja-JP" altLang="en-US" b="1">
                <a:latin typeface="ヒラギノ明朝 Pro W3" charset="-128"/>
                <a:ea typeface="ヒラギノ明朝 Pro W3" charset="-128"/>
              </a:rPr>
              <a:t>クスノキ科タブノキ属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043420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&#10;Q. ilex-2.jpg 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-31750"/>
            <a:ext cx="9753600" cy="692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295400" y="304801"/>
            <a:ext cx="6210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b="1">
                <a:latin typeface="Times New Roman" charset="0"/>
                <a:ea typeface="ヒラギノ明朝 Pro W3" charset="-128"/>
              </a:rPr>
              <a:t>シリアの</a:t>
            </a:r>
            <a:r>
              <a:rPr lang="en-US" altLang="ja-JP" b="1">
                <a:latin typeface="Times New Roman" charset="0"/>
                <a:ea typeface="ヒラギノ明朝 Pro W3" charset="-128"/>
              </a:rPr>
              <a:t>maquis </a:t>
            </a:r>
            <a:r>
              <a:rPr lang="ja-JP" altLang="en-US" b="1">
                <a:latin typeface="Times New Roman" charset="0"/>
                <a:ea typeface="ヒラギノ明朝 Pro W3" charset="-128"/>
              </a:rPr>
              <a:t>　オリーブ、ゲッケイジュ、ジンチョウゲ</a:t>
            </a:r>
          </a:p>
        </p:txBody>
      </p:sp>
    </p:spTree>
    <p:extLst>
      <p:ext uri="{BB962C8B-B14F-4D97-AF65-F5344CB8AC3E}">
        <p14:creationId xmlns:p14="http://schemas.microsoft.com/office/powerpoint/2010/main" val="179735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呼吸と生産.jpg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"/>
            <a:ext cx="8382000" cy="505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20" name="Oval 4"/>
          <p:cNvSpPr>
            <a:spLocks noChangeArrowheads="1"/>
          </p:cNvSpPr>
          <p:nvPr/>
        </p:nvSpPr>
        <p:spPr bwMode="auto">
          <a:xfrm>
            <a:off x="7620000" y="2133600"/>
            <a:ext cx="1905000" cy="1981200"/>
          </a:xfrm>
          <a:prstGeom prst="ellipse">
            <a:avLst/>
          </a:prstGeom>
          <a:noFill/>
          <a:ln w="762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80808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190590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Q. ilex.jpg   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"/>
            <a:ext cx="9144000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2895600" y="228600"/>
            <a:ext cx="48542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b="1">
                <a:latin typeface="ヒラギノ明朝 Pro W3" charset="-128"/>
                <a:ea typeface="ヒラギノ明朝 Pro W3" charset="-128"/>
              </a:rPr>
              <a:t>イタリア南西部　</a:t>
            </a:r>
            <a:r>
              <a:rPr lang="en-US" altLang="ja-JP" b="1" i="1">
                <a:latin typeface="ヒラギノ明朝 Pro W3" charset="-128"/>
                <a:ea typeface="ヒラギノ明朝 Pro W3" charset="-128"/>
              </a:rPr>
              <a:t>Quercus ilex</a:t>
            </a:r>
            <a:r>
              <a:rPr lang="en-US" altLang="ja-JP" b="1">
                <a:latin typeface="ヒラギノ明朝 Pro W3" charset="-128"/>
                <a:ea typeface="ヒラギノ明朝 Pro W3" charset="-128"/>
              </a:rPr>
              <a:t> </a:t>
            </a:r>
            <a:r>
              <a:rPr lang="ja-JP" altLang="en-US" b="1">
                <a:latin typeface="ヒラギノ明朝 Pro W3" charset="-128"/>
                <a:ea typeface="ヒラギノ明朝 Pro W3" charset="-128"/>
              </a:rPr>
              <a:t>（コナラ属）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595829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Q. aquifolioides四川省.jpg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-287338"/>
            <a:ext cx="9144000" cy="726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219200" y="6248400"/>
            <a:ext cx="80010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174751" y="6324600"/>
            <a:ext cx="617669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b="1">
                <a:ea typeface="ヒラギノ明朝 Pro W3" charset="-128"/>
              </a:rPr>
              <a:t>四川省西部　コナラ属の常緑硬葉樹　</a:t>
            </a:r>
            <a:r>
              <a:rPr lang="en-US" altLang="ja-JP" b="1" i="1"/>
              <a:t>Quercus aquifolioides</a:t>
            </a:r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049577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026" descr="世界の乾燥地.jpg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33400"/>
            <a:ext cx="9144000" cy="450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77" name="Rectangle 1041"/>
          <p:cNvSpPr>
            <a:spLocks noChangeArrowheads="1"/>
          </p:cNvSpPr>
          <p:nvPr/>
        </p:nvSpPr>
        <p:spPr bwMode="auto">
          <a:xfrm>
            <a:off x="8915400" y="6248400"/>
            <a:ext cx="3016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708660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Sonoran desert.jpg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36513"/>
            <a:ext cx="10668000" cy="689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7010400" y="304800"/>
            <a:ext cx="248497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b="1">
                <a:latin typeface="ヒラギノ明朝 Pro W3" charset="-128"/>
                <a:ea typeface="ヒラギノ明朝 Pro W3" charset="-128"/>
              </a:rPr>
              <a:t>アメリカ</a:t>
            </a:r>
            <a:r>
              <a:rPr lang="en-US" altLang="ja-JP" b="1">
                <a:latin typeface="ヒラギノ明朝 Pro W3" charset="-128"/>
                <a:ea typeface="ヒラギノ明朝 Pro W3" charset="-128"/>
              </a:rPr>
              <a:t>Sonora  </a:t>
            </a:r>
            <a:r>
              <a:rPr lang="ja-JP" altLang="en-US" b="1">
                <a:latin typeface="ヒラギノ明朝 Pro W3" charset="-128"/>
                <a:ea typeface="ヒラギノ明朝 Pro W3" charset="-128"/>
              </a:rPr>
              <a:t>砂漠</a:t>
            </a:r>
            <a:endParaRPr lang="ja-JP" altLang="en-US"/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2895601" y="1"/>
            <a:ext cx="195207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b="1" i="1"/>
              <a:t>Carnegia gigantea</a:t>
            </a:r>
          </a:p>
          <a:p>
            <a:r>
              <a:rPr lang="en-US" altLang="ja-JP" b="1" i="1"/>
              <a:t>Opuntia bigelovii</a:t>
            </a:r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986922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ロマス花季.jpg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719388"/>
            <a:ext cx="6096000" cy="4138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03" name="Picture 3" descr="ロマス砂漠.jpg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0"/>
            <a:ext cx="4530725" cy="271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4953000" y="1"/>
            <a:ext cx="434340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ja-JP" b="1" i="1">
                <a:latin typeface="ヒラギノ明朝 Pro W3" charset="-128"/>
                <a:ea typeface="ヒラギノ明朝 Pro W3" charset="-128"/>
              </a:rPr>
              <a:t>Calandrinia longiscapa</a:t>
            </a:r>
            <a:endParaRPr lang="en-US" altLang="ja-JP" b="1">
              <a:latin typeface="ヒラギノ明朝 Pro W3" charset="-128"/>
              <a:ea typeface="ヒラギノ明朝 Pro W3" charset="-128"/>
            </a:endParaRPr>
          </a:p>
          <a:p>
            <a:r>
              <a:rPr lang="ja-JP" altLang="en-US" b="1">
                <a:latin typeface="ヒラギノ明朝 Pro W3" charset="-128"/>
                <a:ea typeface="ヒラギノ明朝 Pro W3" charset="-128"/>
              </a:rPr>
              <a:t>スベリヒユ科</a:t>
            </a:r>
          </a:p>
          <a:p>
            <a:endParaRPr lang="ja-JP" altLang="en-US" b="1">
              <a:latin typeface="ヒラギノ明朝 Pro W3" charset="-128"/>
              <a:ea typeface="ヒラギノ明朝 Pro W3" charset="-128"/>
            </a:endParaRPr>
          </a:p>
          <a:p>
            <a:r>
              <a:rPr lang="ja-JP" altLang="en-US" b="1">
                <a:latin typeface="ヒラギノ明朝 Pro W3" charset="-128"/>
                <a:ea typeface="ヒラギノ明朝 Pro W3" charset="-128"/>
              </a:rPr>
              <a:t>数年に一度雨が降ると咲く</a:t>
            </a:r>
          </a:p>
          <a:p>
            <a:endParaRPr lang="ja-JP" altLang="en-US" b="1">
              <a:latin typeface="ヒラギノ明朝 Pro W3" charset="-128"/>
              <a:ea typeface="ヒラギノ明朝 Pro W3" charset="-128"/>
            </a:endParaRPr>
          </a:p>
          <a:p>
            <a:r>
              <a:rPr lang="en-US" altLang="ja-JP"/>
              <a:t>http://www.nmnh.si.edu/botany/projects/cpd/index.htm</a:t>
            </a:r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381001" y="4572000"/>
            <a:ext cx="228620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b="1">
                <a:ea typeface="ヒラギノ明朝 Pro W3" charset="-128"/>
              </a:rPr>
              <a:t>Chile</a:t>
            </a:r>
            <a:r>
              <a:rPr lang="ja-JP" altLang="en-US" b="1">
                <a:ea typeface="ヒラギノ明朝 Pro W3" charset="-128"/>
              </a:rPr>
              <a:t>中北部</a:t>
            </a:r>
          </a:p>
          <a:p>
            <a:endParaRPr lang="ja-JP" altLang="en-US" b="1">
              <a:ea typeface="ヒラギノ明朝 Pro W3" charset="-128"/>
            </a:endParaRPr>
          </a:p>
          <a:p>
            <a:r>
              <a:rPr lang="ja-JP" altLang="en-US" b="1">
                <a:ea typeface="ヒラギノ明朝 Pro W3" charset="-128"/>
              </a:rPr>
              <a:t>　ロマス</a:t>
            </a:r>
            <a:r>
              <a:rPr lang="en-US" altLang="ja-JP" b="1">
                <a:ea typeface="ヒラギノ明朝 Pro W3" charset="-128"/>
              </a:rPr>
              <a:t>(lomas)</a:t>
            </a:r>
            <a:r>
              <a:rPr lang="ja-JP" altLang="en-US" b="1">
                <a:ea typeface="ヒラギノ明朝 Pro W3" charset="-128"/>
              </a:rPr>
              <a:t>植生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20631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&#10;ガリグ.jpg    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"/>
            <a:ext cx="9448800" cy="896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2859034" y="0"/>
            <a:ext cx="358944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ja-JP" b="1">
                <a:latin typeface="Times New Roman" charset="0"/>
                <a:ea typeface="ヒラギノ明朝 Pro W3" charset="-128"/>
              </a:rPr>
              <a:t> </a:t>
            </a:r>
            <a:r>
              <a:rPr lang="ja-JP" altLang="en-US" b="1">
                <a:latin typeface="Times New Roman" charset="0"/>
                <a:ea typeface="ヒラギノ明朝 Pro W3" charset="-128"/>
              </a:rPr>
              <a:t>スペイン北東部</a:t>
            </a:r>
            <a:r>
              <a:rPr lang="en-US" altLang="ja-JP" b="1">
                <a:latin typeface="Times New Roman" charset="0"/>
                <a:ea typeface="ヒラギノ明朝 Pro W3" charset="-128"/>
              </a:rPr>
              <a:t>Garigue</a:t>
            </a:r>
            <a:r>
              <a:rPr lang="ja-JP" altLang="en-US" b="1">
                <a:latin typeface="Times New Roman" charset="0"/>
                <a:ea typeface="ヒラギノ明朝 Pro W3" charset="-128"/>
              </a:rPr>
              <a:t>の植生　</a:t>
            </a:r>
          </a:p>
          <a:p>
            <a:pPr algn="ctr"/>
            <a:r>
              <a:rPr lang="en-US" altLang="ja-JP" b="1" i="1">
                <a:latin typeface="Times New Roman" charset="0"/>
                <a:ea typeface="ヒラギノ明朝 Pro W3" charset="-128"/>
              </a:rPr>
              <a:t>Rosmarinus officinalis</a:t>
            </a:r>
            <a:r>
              <a:rPr lang="ja-JP" altLang="en-US" b="1">
                <a:latin typeface="Times New Roman" charset="0"/>
                <a:ea typeface="ヒラギノ明朝 Pro W3" charset="-128"/>
              </a:rPr>
              <a:t>（シソ科）</a:t>
            </a:r>
          </a:p>
          <a:p>
            <a:pPr algn="ctr"/>
            <a:r>
              <a:rPr lang="en-US" altLang="ja-JP" b="1" i="1">
                <a:latin typeface="Times New Roman" charset="0"/>
                <a:ea typeface="ヒラギノ明朝 Pro W3" charset="-128"/>
              </a:rPr>
              <a:t>Erica arborea</a:t>
            </a:r>
            <a:r>
              <a:rPr lang="en-US" altLang="ja-JP" b="1">
                <a:latin typeface="Times New Roman" charset="0"/>
                <a:ea typeface="ヒラギノ明朝 Pro W3" charset="-128"/>
              </a:rPr>
              <a:t> </a:t>
            </a:r>
            <a:r>
              <a:rPr lang="ja-JP" altLang="en-US" b="1">
                <a:latin typeface="Times New Roman" charset="0"/>
                <a:ea typeface="ヒラギノ明朝 Pro W3" charset="-128"/>
              </a:rPr>
              <a:t>（ツツジ科）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233146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コナラ属ナンキョクブナ属.jpg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001"/>
            <a:ext cx="9144000" cy="498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8915400" y="6096000"/>
            <a:ext cx="3016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5595621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026" descr="針葉樹分布.jpg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534400" cy="6122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39" name="Rectangle 1027"/>
          <p:cNvSpPr>
            <a:spLocks noChangeArrowheads="1"/>
          </p:cNvSpPr>
          <p:nvPr/>
        </p:nvSpPr>
        <p:spPr bwMode="auto">
          <a:xfrm>
            <a:off x="2133600" y="6437313"/>
            <a:ext cx="37864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b="1">
                <a:ea typeface="ヒラギノ明朝 Pro W3" charset="-128"/>
              </a:rPr>
              <a:t>針葉樹林の分布　</a:t>
            </a:r>
            <a:r>
              <a:rPr lang="en-US" altLang="ja-JP" b="1">
                <a:ea typeface="ヒラギノ明朝 Pro W3" charset="-128"/>
              </a:rPr>
              <a:t>coniferous forests </a:t>
            </a:r>
            <a:endParaRPr lang="en-US" altLang="ja-JP"/>
          </a:p>
        </p:txBody>
      </p:sp>
      <p:sp>
        <p:nvSpPr>
          <p:cNvPr id="39941" name="Rectangle 1029"/>
          <p:cNvSpPr>
            <a:spLocks noChangeArrowheads="1"/>
          </p:cNvSpPr>
          <p:nvPr/>
        </p:nvSpPr>
        <p:spPr bwMode="auto">
          <a:xfrm>
            <a:off x="8915400" y="6248400"/>
            <a:ext cx="3016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7293412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719" y="-315416"/>
            <a:ext cx="5040560" cy="8960996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5601073" y="1988840"/>
            <a:ext cx="2299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i="1" dirty="0" err="1"/>
              <a:t>Nothofagus</a:t>
            </a:r>
            <a:r>
              <a:rPr lang="en-US" altLang="ja-JP" i="1" dirty="0"/>
              <a:t> </a:t>
            </a:r>
            <a:r>
              <a:rPr lang="en-US" altLang="ja-JP" i="1" dirty="0" err="1"/>
              <a:t>betuloides</a:t>
            </a:r>
            <a:endParaRPr lang="ja-JP" altLang="en-US" i="1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640153" y="3471616"/>
            <a:ext cx="2030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i="1" dirty="0">
                <a:hlinkClick r:id="rId3" tooltip="Nothofagus pumilio"/>
              </a:rPr>
              <a:t>Nothofagus pumilio</a:t>
            </a:r>
            <a:endParaRPr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640153" y="671939"/>
            <a:ext cx="2152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/>
              <a:t>Perto</a:t>
            </a:r>
            <a:r>
              <a:rPr lang="en-US" altLang="ja-JP" dirty="0"/>
              <a:t> Williams (55˚S)</a:t>
            </a:r>
            <a:endParaRPr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640152" y="4049512"/>
            <a:ext cx="26196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標高</a:t>
            </a:r>
            <a:r>
              <a:rPr lang="en-US" altLang="ja-JP" dirty="0"/>
              <a:t>600 m</a:t>
            </a:r>
            <a:r>
              <a:rPr lang="ja-JP" altLang="en-US" dirty="0"/>
              <a:t>の森林限界は</a:t>
            </a:r>
            <a:endParaRPr lang="en-US" altLang="ja-JP" dirty="0"/>
          </a:p>
          <a:p>
            <a:r>
              <a:rPr lang="en-US" altLang="ja-JP" i="1" dirty="0" err="1"/>
              <a:t>Nothofagus</a:t>
            </a:r>
            <a:r>
              <a:rPr lang="en-US" altLang="ja-JP" i="1" dirty="0"/>
              <a:t> </a:t>
            </a:r>
            <a:r>
              <a:rPr lang="en-US" altLang="ja-JP" i="1" dirty="0" err="1"/>
              <a:t>antarctica</a:t>
            </a:r>
            <a:endParaRPr lang="ja-JP" altLang="en-US" i="1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8139" y="4980831"/>
            <a:ext cx="2794000" cy="231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987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日本海側ブナ.jpg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"/>
            <a:ext cx="9525000" cy="688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6400800" y="6248400"/>
            <a:ext cx="31242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6553201" y="6400800"/>
            <a:ext cx="20313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b="1">
                <a:ea typeface="ヒラギノ明朝 Pro W3" charset="-128"/>
              </a:rPr>
              <a:t>日本海側のブナ林</a:t>
            </a:r>
          </a:p>
        </p:txBody>
      </p:sp>
    </p:spTree>
    <p:extLst>
      <p:ext uri="{BB962C8B-B14F-4D97-AF65-F5344CB8AC3E}">
        <p14:creationId xmlns:p14="http://schemas.microsoft.com/office/powerpoint/2010/main" val="483876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1026" descr="平均葉積.jpg  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24000" y="695325"/>
            <a:ext cx="6858000" cy="546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53988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カタクリ.jpg  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"/>
            <a:ext cx="10515600" cy="686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6115159" y="7761288"/>
            <a:ext cx="388439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ja-JP" b="1">
                <a:latin typeface="Times New Roman" charset="0"/>
                <a:ea typeface="ヒラギノ明朝 Pro W3" charset="-128"/>
              </a:rPr>
              <a:t>spring ephemeral</a:t>
            </a:r>
          </a:p>
          <a:p>
            <a:pPr algn="ctr"/>
            <a:r>
              <a:rPr lang="ja-JP" altLang="en-US" b="1">
                <a:latin typeface="Times New Roman" charset="0"/>
                <a:ea typeface="ヒラギノ明朝 Pro W3" charset="-128"/>
              </a:rPr>
              <a:t>カタクリ（</a:t>
            </a:r>
            <a:r>
              <a:rPr lang="en-US" altLang="ja-JP" b="1" i="1">
                <a:latin typeface="Times New Roman" charset="0"/>
                <a:ea typeface="ヒラギノ明朝 Pro W3" charset="-128"/>
              </a:rPr>
              <a:t>Erythronium japonicum</a:t>
            </a:r>
            <a:r>
              <a:rPr lang="ja-JP" altLang="en-US" b="1">
                <a:latin typeface="Times New Roman" charset="0"/>
                <a:ea typeface="ヒラギノ明朝 Pro W3" charset="-128"/>
              </a:rPr>
              <a:t>）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349453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プレーリー.jpg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-1054100"/>
            <a:ext cx="9144000" cy="691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81000" y="6019800"/>
            <a:ext cx="359803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b="1"/>
              <a:t>Steppe        (prairie, pusta, pampas) 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5257800" y="6019801"/>
            <a:ext cx="4267200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ja-JP" altLang="en-US" sz="2000" b="1">
                <a:latin typeface="ヒラギノ明朝 Pro W3" charset="-128"/>
                <a:ea typeface="ヒラギノ明朝 Pro W3" charset="-128"/>
              </a:rPr>
              <a:t>北米中部の</a:t>
            </a:r>
            <a:r>
              <a:rPr lang="en-US" altLang="ja-JP" sz="2000" b="1">
                <a:latin typeface="ヒラギノ明朝 Pro W3" charset="-128"/>
                <a:ea typeface="ヒラギノ明朝 Pro W3" charset="-128"/>
              </a:rPr>
              <a:t>prairie</a:t>
            </a:r>
            <a:r>
              <a:rPr lang="ja-JP" altLang="en-US" sz="2000" b="1">
                <a:latin typeface="ヒラギノ明朝 Pro W3" charset="-128"/>
                <a:ea typeface="ヒラギノ明朝 Pro W3" charset="-128"/>
              </a:rPr>
              <a:t>は頻繁な山火事によって成立している。</a:t>
            </a:r>
          </a:p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699922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針葉樹分布.jpg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534400" cy="6122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2133600" y="6437313"/>
            <a:ext cx="37864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b="1">
                <a:ea typeface="ヒラギノ明朝 Pro W3" charset="-128"/>
              </a:rPr>
              <a:t>針葉樹林の分布　</a:t>
            </a:r>
            <a:r>
              <a:rPr lang="en-US" altLang="ja-JP" b="1">
                <a:ea typeface="ヒラギノ明朝 Pro W3" charset="-128"/>
              </a:rPr>
              <a:t>coniferous forests </a:t>
            </a:r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371769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しま枯れ.jpg  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10058400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6772276" y="6981825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ja-JP" altLang="ja-JP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392488" y="228600"/>
            <a:ext cx="469231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b="1">
                <a:latin typeface="Times New Roman" charset="0"/>
                <a:ea typeface="ヒラギノ明朝 Pro W3" charset="-128"/>
              </a:rPr>
              <a:t>八ヶ岳　縞枯山　　シラベ（</a:t>
            </a:r>
            <a:r>
              <a:rPr lang="en-US" altLang="ja-JP" b="1" i="1">
                <a:latin typeface="Times New Roman" charset="0"/>
                <a:ea typeface="ヒラギノ明朝 Pro W3" charset="-128"/>
              </a:rPr>
              <a:t>Abies veitchii</a:t>
            </a:r>
            <a:r>
              <a:rPr lang="ja-JP" altLang="en-US" b="1">
                <a:latin typeface="Times New Roman" charset="0"/>
                <a:ea typeface="ヒラギノ明朝 Pro W3" charset="-128"/>
              </a:rPr>
              <a:t>）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18643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redwood.jpg   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54038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5943600" y="593726"/>
            <a:ext cx="3352800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ja-JP" sz="2000" b="1">
                <a:latin typeface="Times New Roman" charset="0"/>
                <a:ea typeface="ヒラギノ明朝 Pro W3" charset="-128"/>
              </a:rPr>
              <a:t>Red wood</a:t>
            </a:r>
            <a:endParaRPr lang="en-US" altLang="ja-JP" sz="2000" b="1" i="1">
              <a:latin typeface="Times New Roman" charset="0"/>
              <a:ea typeface="ヒラギノ明朝 Pro W3" charset="-128"/>
            </a:endParaRPr>
          </a:p>
          <a:p>
            <a:r>
              <a:rPr lang="en-US" altLang="ja-JP" sz="2000" b="1" i="1">
                <a:latin typeface="Times New Roman" charset="0"/>
                <a:ea typeface="ヒラギノ明朝 Pro W3" charset="-128"/>
              </a:rPr>
              <a:t>Sequoia sempervirens</a:t>
            </a:r>
          </a:p>
          <a:p>
            <a:endParaRPr lang="en-US" altLang="ja-JP" sz="2000" b="1" i="1">
              <a:latin typeface="Times New Roman" charset="0"/>
              <a:ea typeface="ヒラギノ明朝 Pro W3" charset="-128"/>
            </a:endParaRPr>
          </a:p>
          <a:p>
            <a:r>
              <a:rPr lang="ja-JP" altLang="en-US" sz="2000" b="1">
                <a:latin typeface="Times New Roman" charset="0"/>
                <a:ea typeface="ヒラギノ明朝 Pro W3" charset="-128"/>
              </a:rPr>
              <a:t>樹高 </a:t>
            </a:r>
            <a:r>
              <a:rPr lang="en-US" altLang="ja-JP" sz="2000" b="1">
                <a:latin typeface="Times New Roman" charset="0"/>
                <a:ea typeface="ヒラギノ明朝 Pro W3" charset="-128"/>
              </a:rPr>
              <a:t>111 m</a:t>
            </a:r>
          </a:p>
          <a:p>
            <a:r>
              <a:rPr lang="ja-JP" altLang="en-US" sz="2000" b="1">
                <a:latin typeface="Times New Roman" charset="0"/>
                <a:ea typeface="ヒラギノ明朝 Pro W3" charset="-128"/>
              </a:rPr>
              <a:t>アメリカ西海岸北部</a:t>
            </a:r>
          </a:p>
          <a:p>
            <a:endParaRPr lang="ja-JP" altLang="en-US" sz="2000" b="1">
              <a:latin typeface="Times New Roman" charset="0"/>
              <a:ea typeface="ヒラギノ明朝 Pro W3" charset="-128"/>
            </a:endParaRPr>
          </a:p>
          <a:p>
            <a:endParaRPr lang="ja-JP" altLang="en-US" sz="2000" b="1">
              <a:latin typeface="Times New Roman" charset="0"/>
              <a:ea typeface="ヒラギノ明朝 Pro W3" charset="-128"/>
            </a:endParaRPr>
          </a:p>
          <a:p>
            <a:endParaRPr lang="ja-JP" altLang="en-US" sz="2000" b="1">
              <a:latin typeface="Times New Roman" charset="0"/>
              <a:ea typeface="ヒラギノ明朝 Pro W3" charset="-128"/>
            </a:endParaRPr>
          </a:p>
          <a:p>
            <a:r>
              <a:rPr lang="ja-JP" altLang="en-US" sz="2000" b="1">
                <a:latin typeface="Times New Roman" charset="0"/>
                <a:ea typeface="ヒラギノ明朝 Pro W3" charset="-128"/>
              </a:rPr>
              <a:t>やや内陸部には</a:t>
            </a:r>
            <a:r>
              <a:rPr lang="en-US" altLang="ja-JP" sz="2000" b="1">
                <a:latin typeface="Times New Roman" charset="0"/>
                <a:ea typeface="ヒラギノ明朝 Pro W3" charset="-128"/>
              </a:rPr>
              <a:t>Big tree</a:t>
            </a:r>
          </a:p>
          <a:p>
            <a:r>
              <a:rPr lang="en-US" altLang="ja-JP" sz="2000" b="1" i="1">
                <a:latin typeface="Times New Roman" charset="0"/>
                <a:ea typeface="ヒラギノ明朝 Pro W3" charset="-128"/>
              </a:rPr>
              <a:t>Sequoiadendron giganteum</a:t>
            </a:r>
            <a:r>
              <a:rPr lang="ja-JP" altLang="en-US" sz="2000" b="1">
                <a:latin typeface="Times New Roman" charset="0"/>
                <a:ea typeface="ヒラギノ明朝 Pro W3" charset="-128"/>
              </a:rPr>
              <a:t>が分布</a:t>
            </a:r>
          </a:p>
          <a:p>
            <a:endParaRPr lang="ja-JP" altLang="en-US" sz="2000" b="1">
              <a:latin typeface="Times New Roman" charset="0"/>
              <a:ea typeface="ヒラギノ明朝 Pro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433762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ナンヨウスギ.jpg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"/>
            <a:ext cx="9144000" cy="700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057400" y="6324600"/>
            <a:ext cx="7239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1982788" y="6376988"/>
            <a:ext cx="56477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b="1" i="1">
                <a:latin typeface="Times New Roman" charset="0"/>
                <a:ea typeface="ヒラギノ明朝 Pro W3" charset="-128"/>
              </a:rPr>
              <a:t>Araucaria araucana </a:t>
            </a:r>
            <a:r>
              <a:rPr lang="ja-JP" altLang="en-US" b="1">
                <a:latin typeface="Times New Roman" charset="0"/>
                <a:ea typeface="ヒラギノ明朝 Pro W3" charset="-128"/>
              </a:rPr>
              <a:t>（ナンヨウスギ属）チリ中南部　</a:t>
            </a:r>
          </a:p>
        </p:txBody>
      </p:sp>
    </p:spTree>
    <p:extLst>
      <p:ext uri="{BB962C8B-B14F-4D97-AF65-F5344CB8AC3E}">
        <p14:creationId xmlns:p14="http://schemas.microsoft.com/office/powerpoint/2010/main" val="14382396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ナンヨウスギ−２.jpg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5632450" cy="1112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6157913" y="4540251"/>
            <a:ext cx="243528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b="1">
                <a:latin typeface="Times New Roman" charset="0"/>
                <a:ea typeface="ヒラギノ明朝 Pro W3" charset="-128"/>
              </a:rPr>
              <a:t>ナンヨウスギ</a:t>
            </a:r>
          </a:p>
          <a:p>
            <a:r>
              <a:rPr lang="en-US" altLang="ja-JP" b="1" i="1">
                <a:latin typeface="Times New Roman" charset="0"/>
                <a:ea typeface="ヒラギノ明朝 Pro W3" charset="-128"/>
              </a:rPr>
              <a:t>Araucaria cunnighamii</a:t>
            </a:r>
          </a:p>
          <a:p>
            <a:endParaRPr lang="en-US" altLang="ja-JP" b="1" i="1">
              <a:latin typeface="Times New Roman" charset="0"/>
              <a:ea typeface="ヒラギノ明朝 Pro W3" charset="-128"/>
            </a:endParaRPr>
          </a:p>
          <a:p>
            <a:r>
              <a:rPr lang="ja-JP" altLang="en-US" b="1">
                <a:latin typeface="Times New Roman" charset="0"/>
                <a:ea typeface="ヒラギノ明朝 Pro W3" charset="-128"/>
              </a:rPr>
              <a:t>ニューギニア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72282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ダフニアカラマツ.jpg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"/>
            <a:ext cx="9144000" cy="7351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4329114" y="7635875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ja-JP" altLang="ja-JP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438400" y="5638800"/>
            <a:ext cx="6858000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2386014" y="5703889"/>
            <a:ext cx="526297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b="1">
                <a:latin typeface="Times New Roman" charset="0"/>
                <a:ea typeface="ヒラギノ明朝 Pro W3" charset="-128"/>
              </a:rPr>
              <a:t>ダフリアカラマツ（ </a:t>
            </a:r>
            <a:r>
              <a:rPr lang="en-US" altLang="ja-JP" b="1" i="1">
                <a:latin typeface="Times New Roman" charset="0"/>
                <a:ea typeface="ヒラギノ明朝 Pro W3" charset="-128"/>
              </a:rPr>
              <a:t>Larix dahurica</a:t>
            </a:r>
            <a:r>
              <a:rPr lang="en-US" altLang="ja-JP" b="1">
                <a:latin typeface="Times New Roman" charset="0"/>
                <a:ea typeface="ヒラギノ明朝 Pro W3" charset="-128"/>
              </a:rPr>
              <a:t> </a:t>
            </a:r>
            <a:r>
              <a:rPr lang="ja-JP" altLang="en-US" b="1">
                <a:latin typeface="Times New Roman" charset="0"/>
                <a:ea typeface="ヒラギノ明朝 Pro W3" charset="-128"/>
              </a:rPr>
              <a:t>）の林　</a:t>
            </a:r>
          </a:p>
          <a:p>
            <a:r>
              <a:rPr lang="ja-JP" altLang="en-US" b="1">
                <a:latin typeface="Times New Roman" charset="0"/>
                <a:ea typeface="ヒラギノ明朝 Pro W3" charset="-128"/>
              </a:rPr>
              <a:t>春　永久凍土表層が溶ける。シベリアヤクーツク</a:t>
            </a:r>
          </a:p>
        </p:txBody>
      </p:sp>
    </p:spTree>
    <p:extLst>
      <p:ext uri="{BB962C8B-B14F-4D97-AF65-F5344CB8AC3E}">
        <p14:creationId xmlns:p14="http://schemas.microsoft.com/office/powerpoint/2010/main" val="8211239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Rheum nobile.jpg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46418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ワタゲトウヒレン.jpg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-61913"/>
            <a:ext cx="7467600" cy="691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1600200" y="5638800"/>
            <a:ext cx="6705600" cy="1219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413878" y="5670550"/>
            <a:ext cx="503855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ja-JP" altLang="en-US" b="1">
                <a:latin typeface="Times New Roman" charset="0"/>
                <a:ea typeface="ヒラギノ明朝 Pro W3" charset="-128"/>
              </a:rPr>
              <a:t>ヒマラヤ高山帯の植物</a:t>
            </a:r>
          </a:p>
          <a:p>
            <a:pPr algn="ctr"/>
            <a:r>
              <a:rPr lang="en-US" altLang="ja-JP" b="1" i="1">
                <a:latin typeface="Times New Roman" charset="0"/>
                <a:ea typeface="ヒラギノ明朝 Pro W3" charset="-128"/>
              </a:rPr>
              <a:t>Rheum nobile     </a:t>
            </a:r>
            <a:r>
              <a:rPr lang="ja-JP" altLang="en-US" b="1" i="1">
                <a:latin typeface="Times New Roman" charset="0"/>
                <a:ea typeface="ヒラギノ明朝 Pro W3" charset="-128"/>
              </a:rPr>
              <a:t>　　　　</a:t>
            </a:r>
            <a:r>
              <a:rPr lang="en-US" altLang="ja-JP" b="1" i="1">
                <a:latin typeface="Times New Roman" charset="0"/>
                <a:ea typeface="ヒラギノ明朝 Pro W3" charset="-128"/>
              </a:rPr>
              <a:t>Sausurrea gossypiphora</a:t>
            </a:r>
            <a:endParaRPr lang="en-US" altLang="ja-JP" b="1">
              <a:latin typeface="Times New Roman" charset="0"/>
              <a:ea typeface="ヒラギノ明朝 Pro W3" charset="-128"/>
            </a:endParaRPr>
          </a:p>
          <a:p>
            <a:pPr algn="ctr"/>
            <a:r>
              <a:rPr lang="ja-JP" altLang="en-US" b="1">
                <a:latin typeface="Times New Roman" charset="0"/>
                <a:ea typeface="ヒラギノ明朝 Pro W3" charset="-128"/>
              </a:rPr>
              <a:t>セイタカダイオウ　　　ワタゲトウヒレン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996229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クッションSilene.jpg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-419100"/>
            <a:ext cx="5232400" cy="769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428596" y="3124200"/>
            <a:ext cx="2262158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ja-JP" altLang="en-US" b="1">
                <a:latin typeface="ヒラギノ明朝 Pro W3" charset="-128"/>
                <a:ea typeface="ヒラギノ明朝 Pro W3" charset="-128"/>
              </a:rPr>
              <a:t>クッション植物</a:t>
            </a:r>
          </a:p>
          <a:p>
            <a:pPr algn="ctr"/>
            <a:r>
              <a:rPr lang="en-US" altLang="ja-JP" b="1" i="1">
                <a:latin typeface="ヒラギノ明朝 Pro W3" charset="-128"/>
                <a:ea typeface="ヒラギノ明朝 Pro W3" charset="-128"/>
              </a:rPr>
              <a:t>Silene acaulis</a:t>
            </a:r>
            <a:r>
              <a:rPr lang="en-US" altLang="ja-JP" b="1">
                <a:latin typeface="ヒラギノ明朝 Pro W3" charset="-128"/>
                <a:ea typeface="ヒラギノ明朝 Pro W3" charset="-128"/>
              </a:rPr>
              <a:t> </a:t>
            </a:r>
          </a:p>
          <a:p>
            <a:pPr algn="ctr"/>
            <a:r>
              <a:rPr lang="ja-JP" altLang="en-US" b="1">
                <a:latin typeface="ヒラギノ明朝 Pro W3" charset="-128"/>
                <a:ea typeface="ヒラギノ明朝 Pro W3" charset="-128"/>
              </a:rPr>
              <a:t>（ナデシコ科）</a:t>
            </a:r>
          </a:p>
          <a:p>
            <a:pPr algn="ctr"/>
            <a:endParaRPr lang="ja-JP" altLang="en-US" b="1">
              <a:latin typeface="ヒラギノ明朝 Pro W3" charset="-128"/>
              <a:ea typeface="ヒラギノ明朝 Pro W3" charset="-128"/>
            </a:endParaRPr>
          </a:p>
          <a:p>
            <a:pPr algn="ctr"/>
            <a:r>
              <a:rPr lang="ja-JP" altLang="en-US" b="1">
                <a:latin typeface="ヒラギノ明朝 Pro W3" charset="-128"/>
                <a:ea typeface="ヒラギノ明朝 Pro W3" charset="-128"/>
              </a:rPr>
              <a:t>ノルウェーの北極圏</a:t>
            </a:r>
            <a:endParaRPr lang="ja-JP" altLang="en-US" b="1"/>
          </a:p>
        </p:txBody>
      </p:sp>
    </p:spTree>
    <p:extLst>
      <p:ext uri="{BB962C8B-B14F-4D97-AF65-F5344CB8AC3E}">
        <p14:creationId xmlns:p14="http://schemas.microsoft.com/office/powerpoint/2010/main" val="1677894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026" descr="生産データ.jpg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24" y="0"/>
            <a:ext cx="7815532" cy="4654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生産効率.jpg  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871" y="4313208"/>
            <a:ext cx="7231022" cy="2777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3999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8640"/>
            <a:ext cx="9144000" cy="51435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1208584" y="6165304"/>
            <a:ext cx="3969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55˚S  </a:t>
            </a:r>
            <a:r>
              <a:rPr lang="ja-JP" altLang="en-US" dirty="0"/>
              <a:t>標高　</a:t>
            </a:r>
            <a:r>
              <a:rPr lang="en-US" altLang="ja-JP" dirty="0"/>
              <a:t>600 m</a:t>
            </a:r>
            <a:r>
              <a:rPr lang="ja-JP" altLang="en-US" dirty="0"/>
              <a:t>付近のクッション植物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1352601" y="5517889"/>
            <a:ext cx="4185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i="1" dirty="0" err="1"/>
              <a:t>Abrotanella</a:t>
            </a:r>
            <a:r>
              <a:rPr lang="en-US" altLang="ja-JP" b="1" i="1" dirty="0"/>
              <a:t> </a:t>
            </a:r>
            <a:r>
              <a:rPr lang="en-US" altLang="ja-JP" b="1" i="1" dirty="0" err="1"/>
              <a:t>linearifolia</a:t>
            </a:r>
            <a:r>
              <a:rPr lang="en-US" altLang="ja-JP" b="1" i="1" dirty="0"/>
              <a:t> </a:t>
            </a:r>
            <a:r>
              <a:rPr lang="en-US" altLang="ja-JP" b="1" dirty="0"/>
              <a:t>A. Gray</a:t>
            </a:r>
            <a:r>
              <a:rPr lang="ja-JP" altLang="en-US" b="1" dirty="0"/>
              <a:t>　などか？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17652103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米田.jpg      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" y="74613"/>
            <a:ext cx="7696200" cy="683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7639050" y="1390651"/>
            <a:ext cx="1828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ja-JP" altLang="en-US" b="1">
                <a:ea typeface="ヒラギノ明朝 Pro W3" charset="-128"/>
              </a:rPr>
              <a:t>青い矢印は熱帯林と亜熱帯林とが占める割合を示す。</a:t>
            </a:r>
            <a:endParaRPr lang="ja-JP" alt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2286000" y="2476500"/>
            <a:ext cx="558800" cy="1943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438400" y="2438400"/>
            <a:ext cx="46519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/>
              <a:t>10</a:t>
            </a:r>
            <a:r>
              <a:rPr lang="en-US" altLang="ja-JP" sz="1400" baseline="30000"/>
              <a:t>1</a:t>
            </a:r>
            <a:endParaRPr lang="en-US" altLang="ja-JP" sz="1400"/>
          </a:p>
          <a:p>
            <a:endParaRPr lang="en-US" altLang="ja-JP" sz="1400"/>
          </a:p>
          <a:p>
            <a:r>
              <a:rPr lang="en-US" altLang="ja-JP" sz="1400"/>
              <a:t>10</a:t>
            </a:r>
            <a:r>
              <a:rPr lang="en-US" altLang="ja-JP" sz="1400" baseline="30000"/>
              <a:t>0</a:t>
            </a:r>
            <a:endParaRPr lang="en-US" altLang="ja-JP" sz="1400"/>
          </a:p>
          <a:p>
            <a:endParaRPr lang="en-US" altLang="ja-JP" sz="1400"/>
          </a:p>
          <a:p>
            <a:r>
              <a:rPr lang="en-US" altLang="ja-JP" sz="1400"/>
              <a:t>10</a:t>
            </a:r>
            <a:r>
              <a:rPr lang="en-US" altLang="ja-JP" sz="1400" baseline="30000"/>
              <a:t>-1</a:t>
            </a:r>
            <a:endParaRPr lang="en-US" altLang="ja-JP" sz="1400"/>
          </a:p>
          <a:p>
            <a:endParaRPr lang="en-US" altLang="ja-JP" sz="1400"/>
          </a:p>
          <a:p>
            <a:r>
              <a:rPr lang="en-US" altLang="ja-JP" sz="1400"/>
              <a:t>10</a:t>
            </a:r>
            <a:r>
              <a:rPr lang="en-US" altLang="ja-JP" sz="1400" baseline="30000"/>
              <a:t>-2</a:t>
            </a:r>
            <a:endParaRPr lang="en-US" altLang="ja-JP" sz="1400"/>
          </a:p>
          <a:p>
            <a:endParaRPr lang="en-US" altLang="ja-JP" sz="1400"/>
          </a:p>
          <a:p>
            <a:r>
              <a:rPr lang="en-US" altLang="ja-JP" sz="1400"/>
              <a:t>10</a:t>
            </a:r>
            <a:r>
              <a:rPr lang="en-US" altLang="ja-JP" sz="1400" baseline="30000"/>
              <a:t>-3</a:t>
            </a:r>
            <a:endParaRPr lang="en-US" altLang="ja-JP"/>
          </a:p>
          <a:p>
            <a:endParaRPr lang="en-US" altLang="ja-JP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 rot="16200000">
            <a:off x="1746006" y="3325914"/>
            <a:ext cx="133081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1400">
                <a:latin typeface="Times New Roman" charset="0"/>
                <a:ea typeface="ヒラギノ明朝 Pro W3" charset="-128"/>
              </a:rPr>
              <a:t>蓄積量　</a:t>
            </a:r>
            <a:r>
              <a:rPr lang="en-US" altLang="ja-JP" sz="1400">
                <a:latin typeface="Times New Roman" charset="0"/>
                <a:ea typeface="ヒラギノ明朝 Pro W3" charset="-128"/>
              </a:rPr>
              <a:t>kg/m</a:t>
            </a:r>
            <a:r>
              <a:rPr lang="en-US" altLang="ja-JP" sz="1400" baseline="30000">
                <a:latin typeface="Times New Roman" charset="0"/>
                <a:ea typeface="ヒラギノ明朝 Pro W3" charset="-128"/>
              </a:rPr>
              <a:t>2</a:t>
            </a:r>
            <a:endParaRPr lang="en-US" altLang="ja-JP"/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8839200" y="6324600"/>
            <a:ext cx="3016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8574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名称未設定 14.jpg                                              000245AB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057400"/>
            <a:ext cx="5715000" cy="456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131889" y="190500"/>
            <a:ext cx="100059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>
                <a:ea typeface="ヒラギノ明朝 Pro W3" charset="-128"/>
              </a:rPr>
              <a:t>C</a:t>
            </a:r>
            <a:r>
              <a:rPr lang="ja-JP" altLang="en-US">
                <a:ea typeface="ヒラギノ明朝 Pro W3" charset="-128"/>
              </a:rPr>
              <a:t>．土壌</a:t>
            </a:r>
            <a:endParaRPr lang="ja-JP" alt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762000" y="1125538"/>
            <a:ext cx="1447832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>
                <a:latin typeface="Times New Roman" charset="0"/>
                <a:ea typeface="ヒラギノ明朝 Pro W3" charset="-128"/>
              </a:rPr>
              <a:t>A</a:t>
            </a:r>
            <a:r>
              <a:rPr lang="en-US" altLang="ja-JP" baseline="-25000">
                <a:latin typeface="Times New Roman" charset="0"/>
                <a:ea typeface="ヒラギノ明朝 Pro W3" charset="-128"/>
              </a:rPr>
              <a:t>0</a:t>
            </a:r>
            <a:r>
              <a:rPr lang="en-US" altLang="ja-JP">
                <a:latin typeface="Times New Roman" charset="0"/>
                <a:ea typeface="ヒラギノ明朝 Pro W3" charset="-128"/>
              </a:rPr>
              <a:t>  </a:t>
            </a:r>
          </a:p>
          <a:p>
            <a:r>
              <a:rPr lang="en-US" altLang="ja-JP">
                <a:latin typeface="Times New Roman" charset="0"/>
                <a:ea typeface="ヒラギノ明朝 Pro W3" charset="-128"/>
              </a:rPr>
              <a:t>      L </a:t>
            </a:r>
            <a:r>
              <a:rPr lang="ja-JP" altLang="en-US">
                <a:latin typeface="Times New Roman" charset="0"/>
                <a:ea typeface="ヒラギノ明朝 Pro W3" charset="-128"/>
              </a:rPr>
              <a:t>落葉層</a:t>
            </a:r>
          </a:p>
          <a:p>
            <a:endParaRPr lang="ja-JP" altLang="en-US">
              <a:latin typeface="Times New Roman" charset="0"/>
              <a:ea typeface="ヒラギノ明朝 Pro W3" charset="-128"/>
            </a:endParaRPr>
          </a:p>
          <a:p>
            <a:r>
              <a:rPr lang="ja-JP" altLang="en-US">
                <a:latin typeface="Times New Roman" charset="0"/>
                <a:ea typeface="ヒラギノ明朝 Pro W3" charset="-128"/>
              </a:rPr>
              <a:t>　  </a:t>
            </a:r>
            <a:r>
              <a:rPr lang="en-US" altLang="ja-JP">
                <a:latin typeface="Times New Roman" charset="0"/>
                <a:ea typeface="ヒラギノ明朝 Pro W3" charset="-128"/>
              </a:rPr>
              <a:t>F </a:t>
            </a:r>
            <a:r>
              <a:rPr lang="ja-JP" altLang="en-US">
                <a:latin typeface="Times New Roman" charset="0"/>
                <a:ea typeface="ヒラギノ明朝 Pro W3" charset="-128"/>
              </a:rPr>
              <a:t>分解層</a:t>
            </a:r>
          </a:p>
          <a:p>
            <a:endParaRPr lang="ja-JP" altLang="en-US">
              <a:latin typeface="Times New Roman" charset="0"/>
              <a:ea typeface="ヒラギノ明朝 Pro W3" charset="-128"/>
            </a:endParaRPr>
          </a:p>
          <a:p>
            <a:r>
              <a:rPr lang="ja-JP" altLang="en-US">
                <a:latin typeface="Times New Roman" charset="0"/>
                <a:ea typeface="ヒラギノ明朝 Pro W3" charset="-128"/>
              </a:rPr>
              <a:t>      </a:t>
            </a:r>
            <a:r>
              <a:rPr lang="en-US" altLang="ja-JP">
                <a:latin typeface="Times New Roman" charset="0"/>
                <a:ea typeface="ヒラギノ明朝 Pro W3" charset="-128"/>
              </a:rPr>
              <a:t>H </a:t>
            </a:r>
            <a:r>
              <a:rPr lang="ja-JP" altLang="en-US">
                <a:latin typeface="Times New Roman" charset="0"/>
                <a:ea typeface="ヒラギノ明朝 Pro W3" charset="-128"/>
              </a:rPr>
              <a:t>腐植層</a:t>
            </a:r>
          </a:p>
          <a:p>
            <a:endParaRPr lang="ja-JP" altLang="en-US">
              <a:latin typeface="Times New Roman" charset="0"/>
              <a:ea typeface="ヒラギノ明朝 Pro W3" charset="-128"/>
            </a:endParaRPr>
          </a:p>
          <a:p>
            <a:r>
              <a:rPr lang="en-US" altLang="ja-JP">
                <a:latin typeface="Times New Roman" charset="0"/>
                <a:ea typeface="ヒラギノ明朝 Pro W3" charset="-128"/>
              </a:rPr>
              <a:t>A</a:t>
            </a:r>
            <a:r>
              <a:rPr lang="en-US" altLang="ja-JP" baseline="-25000">
                <a:latin typeface="Times New Roman" charset="0"/>
                <a:ea typeface="ヒラギノ明朝 Pro W3" charset="-128"/>
              </a:rPr>
              <a:t>1</a:t>
            </a:r>
            <a:r>
              <a:rPr lang="ja-JP" altLang="en-US" baseline="-25000">
                <a:latin typeface="Times New Roman" charset="0"/>
                <a:ea typeface="ヒラギノ明朝 Pro W3" charset="-128"/>
              </a:rPr>
              <a:t>　　</a:t>
            </a:r>
            <a:endParaRPr lang="ja-JP" altLang="en-US">
              <a:latin typeface="Times New Roman" charset="0"/>
              <a:ea typeface="ヒラギノ明朝 Pro W3" charset="-128"/>
            </a:endParaRPr>
          </a:p>
          <a:p>
            <a:endParaRPr lang="ja-JP" altLang="en-US">
              <a:latin typeface="Times New Roman" charset="0"/>
              <a:ea typeface="ヒラギノ明朝 Pro W3" charset="-128"/>
            </a:endParaRPr>
          </a:p>
          <a:p>
            <a:r>
              <a:rPr lang="en-US" altLang="ja-JP">
                <a:latin typeface="Times New Roman" charset="0"/>
                <a:ea typeface="ヒラギノ明朝 Pro W3" charset="-128"/>
              </a:rPr>
              <a:t>B</a:t>
            </a:r>
          </a:p>
          <a:p>
            <a:endParaRPr lang="en-US" altLang="ja-JP">
              <a:latin typeface="Times New Roman" charset="0"/>
              <a:ea typeface="ヒラギノ明朝 Pro W3" charset="-128"/>
            </a:endParaRPr>
          </a:p>
          <a:p>
            <a:r>
              <a:rPr lang="en-US" altLang="ja-JP">
                <a:latin typeface="Times New Roman" charset="0"/>
                <a:ea typeface="ヒラギノ明朝 Pro W3" charset="-128"/>
              </a:rPr>
              <a:t>C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8839200" y="6248400"/>
            <a:ext cx="3016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376136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 Olson.jpg                                                      000245AB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0"/>
            <a:ext cx="4713288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096001" y="457200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ja-JP" altLang="ja-JP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5562600" y="685801"/>
            <a:ext cx="3581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ja-JP" altLang="en-US" sz="2000">
                <a:latin typeface="Times New Roman" charset="0"/>
                <a:ea typeface="ヒラギノ明朝 Pro W3" charset="-128"/>
              </a:rPr>
              <a:t>土壌有機物の分解を表現する</a:t>
            </a:r>
            <a:r>
              <a:rPr lang="en-US" altLang="ja-JP" sz="2000">
                <a:latin typeface="Times New Roman" charset="0"/>
                <a:ea typeface="ヒラギノ明朝 Pro W3" charset="-128"/>
              </a:rPr>
              <a:t>Olson</a:t>
            </a:r>
            <a:r>
              <a:rPr lang="ja-JP" altLang="en-US" sz="2000">
                <a:latin typeface="Times New Roman" charset="0"/>
                <a:ea typeface="ヒラギノ明朝 Pro W3" charset="-128"/>
              </a:rPr>
              <a:t>の式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1219201" y="5181601"/>
            <a:ext cx="58388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457200" indent="-457200">
              <a:defRPr kumimoji="1" sz="2400">
                <a:solidFill>
                  <a:schemeClr val="tx1"/>
                </a:solidFill>
                <a:latin typeface="Times" charset="0"/>
                <a:ea typeface="Osaka" charset="-128"/>
              </a:defRPr>
            </a:lvl1pPr>
            <a:lvl2pPr marL="914400" indent="-457200">
              <a:defRPr kumimoji="1" sz="2400">
                <a:solidFill>
                  <a:schemeClr val="tx1"/>
                </a:solidFill>
                <a:latin typeface="Times" charset="0"/>
                <a:ea typeface="Osaka" charset="-128"/>
              </a:defRPr>
            </a:lvl2pPr>
            <a:lvl3pPr marL="1371600" indent="-457200">
              <a:defRPr kumimoji="1" sz="2400">
                <a:solidFill>
                  <a:schemeClr val="tx1"/>
                </a:solidFill>
                <a:latin typeface="Times" charset="0"/>
                <a:ea typeface="Osaka" charset="-128"/>
              </a:defRPr>
            </a:lvl3pPr>
            <a:lvl4pPr marL="1828800" indent="-457200">
              <a:defRPr kumimoji="1" sz="2400">
                <a:solidFill>
                  <a:schemeClr val="tx1"/>
                </a:solidFill>
                <a:latin typeface="Times" charset="0"/>
                <a:ea typeface="Osaka" charset="-128"/>
              </a:defRPr>
            </a:lvl4pPr>
            <a:lvl5pPr marL="2286000" indent="-457200">
              <a:defRPr kumimoji="1" sz="2400">
                <a:solidFill>
                  <a:schemeClr val="tx1"/>
                </a:solidFill>
                <a:latin typeface="Times" charset="0"/>
                <a:ea typeface="Osaka" charset="-128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Osaka" charset="-128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Osaka" charset="-128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Osaka" charset="-128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Osaka" charset="-128"/>
              </a:defRPr>
            </a:lvl9pPr>
          </a:lstStyle>
          <a:p>
            <a:pPr>
              <a:buFont typeface="Times" charset="0"/>
              <a:buAutoNum type="alphaLcPeriod"/>
            </a:pPr>
            <a:r>
              <a:rPr lang="en-US" altLang="ja-JP" sz="2000">
                <a:latin typeface="Times New Roman" charset="0"/>
                <a:ea typeface="ヒラギノ明朝 Pro W3" charset="-128"/>
              </a:rPr>
              <a:t>L=200g m</a:t>
            </a:r>
            <a:r>
              <a:rPr lang="en-US" altLang="ja-JP" sz="2000" baseline="30000">
                <a:latin typeface="Times New Roman" charset="0"/>
                <a:ea typeface="ヒラギノ明朝 Pro W3" charset="-128"/>
              </a:rPr>
              <a:t>-2</a:t>
            </a:r>
            <a:r>
              <a:rPr lang="en-US" altLang="ja-JP" sz="2000">
                <a:latin typeface="Times New Roman" charset="0"/>
                <a:ea typeface="ヒラギノ明朝 Pro W3" charset="-128"/>
              </a:rPr>
              <a:t>,  </a:t>
            </a:r>
            <a:r>
              <a:rPr lang="en-US" altLang="ja-JP" sz="2000">
                <a:ea typeface="ヒラギノ明朝 Pro W3" charset="-128"/>
              </a:rPr>
              <a:t>µ</a:t>
            </a:r>
            <a:r>
              <a:rPr lang="en-US" altLang="ja-JP" sz="2000">
                <a:latin typeface="Times New Roman" charset="0"/>
                <a:ea typeface="ヒラギノ明朝 Pro W3" charset="-128"/>
              </a:rPr>
              <a:t> = 1 yr</a:t>
            </a:r>
            <a:r>
              <a:rPr lang="en-US" altLang="ja-JP" sz="2000" baseline="30000">
                <a:latin typeface="Times New Roman" charset="0"/>
                <a:ea typeface="ヒラギノ明朝 Pro W3" charset="-128"/>
              </a:rPr>
              <a:t>-1</a:t>
            </a:r>
            <a:r>
              <a:rPr lang="ja-JP" altLang="en-US" sz="2000">
                <a:latin typeface="Times New Roman" charset="0"/>
                <a:ea typeface="ヒラギノ明朝 Pro W3" charset="-128"/>
              </a:rPr>
              <a:t>のときの分解曲線</a:t>
            </a:r>
          </a:p>
          <a:p>
            <a:pPr>
              <a:buFont typeface="Times" charset="0"/>
              <a:buAutoNum type="alphaLcPeriod"/>
            </a:pPr>
            <a:r>
              <a:rPr lang="ja-JP" altLang="en-US" sz="2000">
                <a:latin typeface="Times New Roman" charset="0"/>
                <a:ea typeface="ヒラギノ明朝 Pro W3" charset="-128"/>
              </a:rPr>
              <a:t>自然林林床の有機物量増加曲線</a:t>
            </a:r>
          </a:p>
          <a:p>
            <a:pPr>
              <a:buFont typeface="Times" charset="0"/>
              <a:buAutoNum type="alphaLcPeriod"/>
            </a:pPr>
            <a:r>
              <a:rPr lang="en-US" altLang="ja-JP" sz="2000">
                <a:latin typeface="Times New Roman" charset="0"/>
                <a:ea typeface="ヒラギノ明朝 Pro W3" charset="-128"/>
              </a:rPr>
              <a:t>Wisconsin </a:t>
            </a:r>
            <a:r>
              <a:rPr lang="ja-JP" altLang="en-US" sz="2000">
                <a:latin typeface="Times New Roman" charset="0"/>
                <a:ea typeface="ヒラギノ明朝 Pro W3" charset="-128"/>
              </a:rPr>
              <a:t>州の砂丘に見られる窒素含量の変化</a:t>
            </a:r>
          </a:p>
          <a:p>
            <a:pPr>
              <a:buFont typeface="Times" charset="0"/>
              <a:buNone/>
            </a:pPr>
            <a:r>
              <a:rPr lang="ja-JP" altLang="en-US" sz="2000">
                <a:latin typeface="Times New Roman" charset="0"/>
                <a:ea typeface="ヒラギノ明朝 Pro W3" charset="-128"/>
              </a:rPr>
              <a:t>                </a:t>
            </a:r>
            <a:r>
              <a:rPr lang="en-US" altLang="ja-JP" sz="2000">
                <a:latin typeface="Times New Roman" charset="0"/>
                <a:ea typeface="ヒラギノ明朝 Pro W3" charset="-128"/>
              </a:rPr>
              <a:t>Olson (1963) </a:t>
            </a: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8915400" y="6248400"/>
            <a:ext cx="3016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299229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Olson-1.jpg                                                    000245AB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1"/>
            <a:ext cx="9144000" cy="409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066800" y="4191000"/>
            <a:ext cx="81534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810000" y="4191000"/>
            <a:ext cx="2638864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2000"/>
              <a:t>林床有機物量（</a:t>
            </a:r>
            <a:r>
              <a:rPr lang="en-US" altLang="ja-JP" sz="2000"/>
              <a:t>gC m</a:t>
            </a:r>
            <a:r>
              <a:rPr lang="en-US" altLang="ja-JP" sz="2000" baseline="30000"/>
              <a:t>-2</a:t>
            </a:r>
            <a:r>
              <a:rPr lang="ja-JP" altLang="en-US" sz="2000"/>
              <a:t>）</a:t>
            </a:r>
            <a:endParaRPr lang="ja-JP" altLang="en-US"/>
          </a:p>
          <a:p>
            <a:endParaRPr lang="ja-JP" altLang="en-US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3463925" y="5257801"/>
            <a:ext cx="2978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2000">
                <a:latin typeface="Times New Roman" charset="0"/>
                <a:ea typeface="ヒラギノ明朝 Pro W3" charset="-128"/>
              </a:rPr>
              <a:t>土壌有機物の分解と気温</a:t>
            </a:r>
            <a:endParaRPr lang="ja-JP" alt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3962401" y="5851525"/>
            <a:ext cx="4408579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>
                <a:latin typeface="Times New Roman" charset="0"/>
                <a:ea typeface="ヒラギノ明朝 Pro W3" charset="-128"/>
              </a:rPr>
              <a:t>Olson</a:t>
            </a:r>
            <a:r>
              <a:rPr lang="ja-JP" altLang="en-US" sz="2000">
                <a:latin typeface="Times New Roman" charset="0"/>
                <a:ea typeface="ヒラギノ明朝 Pro W3" charset="-128"/>
              </a:rPr>
              <a:t>（</a:t>
            </a:r>
            <a:r>
              <a:rPr lang="en-US" altLang="ja-JP" sz="2000">
                <a:latin typeface="Times New Roman" charset="0"/>
                <a:ea typeface="ヒラギノ明朝 Pro W3" charset="-128"/>
              </a:rPr>
              <a:t>1963</a:t>
            </a:r>
            <a:r>
              <a:rPr lang="ja-JP" altLang="en-US" sz="2000">
                <a:latin typeface="Times New Roman" charset="0"/>
                <a:ea typeface="ヒラギノ明朝 Pro W3" charset="-128"/>
              </a:rPr>
              <a:t>）</a:t>
            </a:r>
            <a:r>
              <a:rPr lang="en-US" altLang="ja-JP" sz="2000" i="1">
                <a:latin typeface="Times New Roman" charset="0"/>
                <a:ea typeface="ヒラギノ明朝 Pro W3" charset="-128"/>
              </a:rPr>
              <a:t>In</a:t>
            </a:r>
            <a:r>
              <a:rPr lang="en-US" altLang="ja-JP" sz="2000">
                <a:latin typeface="Times New Roman" charset="0"/>
                <a:ea typeface="ヒラギノ明朝 Pro W3" charset="-128"/>
              </a:rPr>
              <a:t> </a:t>
            </a:r>
            <a:r>
              <a:rPr lang="ja-JP" altLang="en-US" sz="2000">
                <a:latin typeface="Times New Roman" charset="0"/>
                <a:ea typeface="ヒラギノ明朝 Pro W3" charset="-128"/>
              </a:rPr>
              <a:t>田川日出夫（</a:t>
            </a:r>
            <a:r>
              <a:rPr lang="en-US" altLang="ja-JP" sz="2000">
                <a:latin typeface="Times New Roman" charset="0"/>
                <a:ea typeface="ヒラギノ明朝 Pro W3" charset="-128"/>
              </a:rPr>
              <a:t>1982</a:t>
            </a:r>
            <a:r>
              <a:rPr lang="ja-JP" altLang="en-US" sz="2000">
                <a:latin typeface="Times New Roman" charset="0"/>
                <a:ea typeface="ヒラギノ明朝 Pro W3" charset="-128"/>
              </a:rPr>
              <a:t>）</a:t>
            </a:r>
          </a:p>
          <a:p>
            <a:r>
              <a:rPr lang="ja-JP" altLang="en-US" sz="2000">
                <a:latin typeface="Times New Roman" charset="0"/>
                <a:ea typeface="ヒラギノ明朝 Pro W3" charset="-128"/>
              </a:rPr>
              <a:t>　　植物の生態　共立出版</a:t>
            </a:r>
          </a:p>
          <a:p>
            <a:endParaRPr lang="ja-JP" altLang="en-US" sz="2000">
              <a:latin typeface="Times New Roman" charset="0"/>
              <a:ea typeface="ヒラギノ明朝 Pro W3" charset="-128"/>
            </a:endParaRPr>
          </a:p>
          <a:p>
            <a:endParaRPr lang="ja-JP" alt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8610600" y="6096000"/>
            <a:ext cx="3016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7942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乾性遷移−１.jpg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714500" y="-1333500"/>
            <a:ext cx="3429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乾性遷移−２.jpg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300" y="3429000"/>
            <a:ext cx="5854700" cy="343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553200" y="228601"/>
            <a:ext cx="272415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b="1">
                <a:latin typeface="ヒラギノ明朝 Pro W3" charset="-128"/>
                <a:ea typeface="ヒラギノ明朝 Pro W3" charset="-128"/>
              </a:rPr>
              <a:t>3.3 </a:t>
            </a:r>
          </a:p>
          <a:p>
            <a:endParaRPr lang="en-US" altLang="ja-JP" sz="2000" b="1">
              <a:latin typeface="ヒラギノ明朝 Pro W3" charset="-128"/>
              <a:ea typeface="ヒラギノ明朝 Pro W3" charset="-128"/>
            </a:endParaRPr>
          </a:p>
          <a:p>
            <a:r>
              <a:rPr lang="ja-JP" altLang="en-US" sz="2000" b="1">
                <a:latin typeface="ヒラギノ明朝 Pro W3" charset="-128"/>
                <a:ea typeface="ヒラギノ明朝 Pro W3" charset="-128"/>
              </a:rPr>
              <a:t>植生のダイナミクスと</a:t>
            </a:r>
          </a:p>
          <a:p>
            <a:r>
              <a:rPr lang="ja-JP" altLang="en-US" sz="2000" b="1">
                <a:latin typeface="ヒラギノ明朝 Pro W3" charset="-128"/>
                <a:ea typeface="ヒラギノ明朝 Pro W3" charset="-128"/>
              </a:rPr>
              <a:t>遷移</a:t>
            </a:r>
            <a:endParaRPr lang="ja-JP" altLang="en-US" sz="2000">
              <a:latin typeface="ヒラギノ明朝 Pro W3" charset="-128"/>
              <a:ea typeface="ヒラギノ明朝 Pro W3" charset="-128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762000" y="5181600"/>
            <a:ext cx="156966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b="1">
                <a:ea typeface="ヒラギノ明朝 Pro W3" charset="-128"/>
              </a:rPr>
              <a:t>乾性系列</a:t>
            </a:r>
          </a:p>
          <a:p>
            <a:endParaRPr lang="ja-JP" altLang="en-US" b="1">
              <a:ea typeface="ヒラギノ明朝 Pro W3" charset="-128"/>
            </a:endParaRPr>
          </a:p>
          <a:p>
            <a:r>
              <a:rPr lang="ja-JP" altLang="en-US" b="1">
                <a:ea typeface="ヒラギノ明朝 Pro W3" charset="-128"/>
              </a:rPr>
              <a:t>　　　　桜島</a:t>
            </a:r>
            <a:endParaRPr lang="ja-JP" alt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712788" y="3578225"/>
            <a:ext cx="201295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457200" indent="-457200">
              <a:defRPr kumimoji="1" sz="2400">
                <a:solidFill>
                  <a:schemeClr val="tx1"/>
                </a:solidFill>
                <a:latin typeface="Times" charset="0"/>
                <a:ea typeface="Osaka" charset="-128"/>
              </a:defRPr>
            </a:lvl1pPr>
            <a:lvl2pPr marL="914400" indent="-457200">
              <a:defRPr kumimoji="1" sz="2400">
                <a:solidFill>
                  <a:schemeClr val="tx1"/>
                </a:solidFill>
                <a:latin typeface="Times" charset="0"/>
                <a:ea typeface="Osaka" charset="-128"/>
              </a:defRPr>
            </a:lvl2pPr>
            <a:lvl3pPr marL="1371600" indent="-457200">
              <a:defRPr kumimoji="1" sz="2400">
                <a:solidFill>
                  <a:schemeClr val="tx1"/>
                </a:solidFill>
                <a:latin typeface="Times" charset="0"/>
                <a:ea typeface="Osaka" charset="-128"/>
              </a:defRPr>
            </a:lvl3pPr>
            <a:lvl4pPr marL="1828800" indent="-457200">
              <a:defRPr kumimoji="1" sz="2400">
                <a:solidFill>
                  <a:schemeClr val="tx1"/>
                </a:solidFill>
                <a:latin typeface="Times" charset="0"/>
                <a:ea typeface="Osaka" charset="-128"/>
              </a:defRPr>
            </a:lvl4pPr>
            <a:lvl5pPr marL="2286000" indent="-457200">
              <a:defRPr kumimoji="1" sz="2400">
                <a:solidFill>
                  <a:schemeClr val="tx1"/>
                </a:solidFill>
                <a:latin typeface="Times" charset="0"/>
                <a:ea typeface="Osaka" charset="-128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Osaka" charset="-128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Osaka" charset="-128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Osaka" charset="-128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Osaka" charset="-128"/>
              </a:defRPr>
            </a:lvl9pPr>
          </a:lstStyle>
          <a:p>
            <a:pPr>
              <a:buFont typeface="Times" charset="0"/>
              <a:buNone/>
            </a:pPr>
            <a:r>
              <a:rPr lang="ja-JP" altLang="en-US" b="1">
                <a:ea typeface="ヒラギノ明朝 Pro W3" charset="-128"/>
              </a:rPr>
              <a:t>一次遷移の例</a:t>
            </a:r>
          </a:p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517838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桜島.jpg      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0"/>
            <a:ext cx="4589463" cy="1021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桜島.jpg      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1" y="-4800600"/>
            <a:ext cx="4589463" cy="1021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6200" y="6019800"/>
            <a:ext cx="5334000" cy="419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4953001" y="1"/>
            <a:ext cx="4721225" cy="11731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6445250" y="685800"/>
            <a:ext cx="3079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ja-JP" altLang="en-US" sz="1200">
                <a:latin typeface="ヒラギノ明朝 Pro W3" charset="-128"/>
                <a:ea typeface="ヒラギノ明朝 Pro W3" charset="-128"/>
              </a:rPr>
              <a:t>個体数（</a:t>
            </a:r>
            <a:r>
              <a:rPr lang="en-US" altLang="ja-JP" sz="1200">
                <a:latin typeface="ヒラギノ明朝 Pro W3" charset="-128"/>
                <a:ea typeface="ヒラギノ明朝 Pro W3" charset="-128"/>
              </a:rPr>
              <a:t>ha </a:t>
            </a:r>
            <a:r>
              <a:rPr lang="ja-JP" altLang="en-US" sz="1200">
                <a:latin typeface="ヒラギノ明朝 Pro W3" charset="-128"/>
                <a:ea typeface="ヒラギノ明朝 Pro W3" charset="-128"/>
              </a:rPr>
              <a:t>あたり）</a:t>
            </a:r>
          </a:p>
          <a:p>
            <a:pPr algn="ctr"/>
            <a:r>
              <a:rPr lang="ja-JP" altLang="en-US" sz="1200">
                <a:latin typeface="ヒラギノ明朝 Pro W3" charset="-128"/>
                <a:ea typeface="ヒラギノ明朝 Pro W3" charset="-128"/>
              </a:rPr>
              <a:t>昭和溶岩　大正溶岩　安永溶岩　文明溶岩</a:t>
            </a:r>
            <a:endParaRPr lang="ja-JP" altLang="en-US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1981201" y="1143000"/>
            <a:ext cx="221567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/>
              <a:t>1946 1914 1779 1476</a:t>
            </a:r>
          </a:p>
        </p:txBody>
      </p:sp>
    </p:spTree>
    <p:extLst>
      <p:ext uri="{BB962C8B-B14F-4D97-AF65-F5344CB8AC3E}">
        <p14:creationId xmlns:p14="http://schemas.microsoft.com/office/powerpoint/2010/main" val="178960651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ap dynamics.jpg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33364"/>
            <a:ext cx="9144000" cy="639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381000" y="0"/>
            <a:ext cx="4953000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6553200" y="6096000"/>
            <a:ext cx="1537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b="1">
                <a:latin typeface="Times New Roman" charset="0"/>
              </a:rPr>
              <a:t>gap dynamics</a:t>
            </a:r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6080495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湿性遷移.jpg  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9688"/>
            <a:ext cx="7162800" cy="681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819150" y="5026026"/>
            <a:ext cx="1042988" cy="10128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7894" name="Oval 6"/>
          <p:cNvSpPr>
            <a:spLocks noChangeArrowheads="1"/>
          </p:cNvSpPr>
          <p:nvPr/>
        </p:nvSpPr>
        <p:spPr bwMode="auto">
          <a:xfrm>
            <a:off x="1243013" y="5899150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7895" name="Line 7"/>
          <p:cNvSpPr>
            <a:spLocks noChangeShapeType="1"/>
          </p:cNvSpPr>
          <p:nvPr/>
        </p:nvSpPr>
        <p:spPr bwMode="auto">
          <a:xfrm>
            <a:off x="1076325" y="4921250"/>
            <a:ext cx="0" cy="685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7896" name="Line 8"/>
          <p:cNvSpPr>
            <a:spLocks noChangeShapeType="1"/>
          </p:cNvSpPr>
          <p:nvPr/>
        </p:nvSpPr>
        <p:spPr bwMode="auto">
          <a:xfrm flipH="1">
            <a:off x="1066800" y="5608638"/>
            <a:ext cx="10668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7897" name="Line 9"/>
          <p:cNvSpPr>
            <a:spLocks noChangeShapeType="1"/>
          </p:cNvSpPr>
          <p:nvPr/>
        </p:nvSpPr>
        <p:spPr bwMode="auto">
          <a:xfrm>
            <a:off x="8001000" y="4343400"/>
            <a:ext cx="0" cy="12192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4694239" y="7519988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77899639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Tilman-2.jpg  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229600" cy="695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1" name="Picture 3" descr="Tilman-1.jpg  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14400"/>
            <a:ext cx="9144000" cy="416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381000" y="0"/>
            <a:ext cx="914400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381000" y="5943600"/>
            <a:ext cx="9144000" cy="1219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7660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&#10;回転率.jpg    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3058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136200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Tilman-2.jpg  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47" y="1021720"/>
            <a:ext cx="6906020" cy="583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1447800" y="5181600"/>
            <a:ext cx="67818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838200" y="54102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1143000" y="837054"/>
            <a:ext cx="26421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b="1" dirty="0"/>
              <a:t>Resource ratio hypothesis</a:t>
            </a:r>
          </a:p>
        </p:txBody>
      </p:sp>
      <p:pic>
        <p:nvPicPr>
          <p:cNvPr id="6" name="Picture 2" descr="Tilman-3.jpg                                                   002C6C7EMacintosh HD                   B7472E7A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251" y="360872"/>
            <a:ext cx="4566537" cy="559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299795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&#10;Scan10018.TIF                                                  00740BA1HD                             C2ECF53B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68575" y="936625"/>
            <a:ext cx="6096000" cy="574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1143001" y="381000"/>
            <a:ext cx="31149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/>
              <a:t>富士山火山荒原における遷移</a:t>
            </a:r>
          </a:p>
        </p:txBody>
      </p:sp>
    </p:spTree>
    <p:extLst>
      <p:ext uri="{BB962C8B-B14F-4D97-AF65-F5344CB8AC3E}">
        <p14:creationId xmlns:p14="http://schemas.microsoft.com/office/powerpoint/2010/main" val="102772878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&#10;Scan10002.TIF                                                  00740BA1HD                             C2ECF53B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90675" y="-685800"/>
            <a:ext cx="6724650" cy="822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41907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&#10;Scan10004.TIF                                                  00740BA1HD                             C2ECF53B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390560" y="958090"/>
            <a:ext cx="5615796" cy="481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&#10;Scan10003.TIF                                                  00740BA1HD                             C2ECF53B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251" y="1937735"/>
            <a:ext cx="4908428" cy="3929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221106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&#10;Scan10005.TIF                                                  00740BA1HD                             C2ECF53B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46409" y="874519"/>
            <a:ext cx="3382927" cy="5075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&#10;Scan10006.TIF                                                  00740BA1HD                             C2ECF53B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676409" y="992203"/>
            <a:ext cx="3639054" cy="4840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97475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&#10;Scan10016.TIF                                                  00740BA1HD                             C2ECF53B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839913" y="-1458912"/>
            <a:ext cx="6226175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5942014" y="6286500"/>
            <a:ext cx="88678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/>
              <a:t>イタドリ</a:t>
            </a:r>
          </a:p>
        </p:txBody>
      </p:sp>
    </p:spTree>
    <p:extLst>
      <p:ext uri="{BB962C8B-B14F-4D97-AF65-F5344CB8AC3E}">
        <p14:creationId xmlns:p14="http://schemas.microsoft.com/office/powerpoint/2010/main" val="66561200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&#10;Scan10017.TIF                                                  00740BA1HD                             C2ECF53B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31106" y="-1435894"/>
            <a:ext cx="6910388" cy="967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286001" y="6096000"/>
            <a:ext cx="268214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>
                <a:solidFill>
                  <a:schemeClr val="bg1"/>
                </a:solidFill>
              </a:rPr>
              <a:t>カリヤスモドキ、ノコンギク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8839200" y="5562600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chemeClr val="bg1"/>
                </a:solidFill>
                <a:latin typeface="Helvetica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69860039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&#10;Scan10009.TIF                                                  00740BA1HD                             C2ECF53B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73981" y="-992981"/>
            <a:ext cx="6624638" cy="861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200561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&#10;Scan10011.TIF                                                  00740BA1HD                             C2ECF53B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63669" y="-788036"/>
            <a:ext cx="4089242" cy="5665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&#10;Scan10012.TIF                                                  00740BA1HD                             C2ECF53B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08399" y="2193725"/>
            <a:ext cx="3062375" cy="626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&#10;Scan10007.TIF                                                  00740BA1HD                             C2ECF53B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5335" y="546869"/>
            <a:ext cx="2829465" cy="328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51082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&#10;Scan10008.TIF                                                  00740BA1HD                             C2ECF53B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889919" y="-365918"/>
            <a:ext cx="6049963" cy="769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821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596900"/>
            <a:ext cx="8623300" cy="5664200"/>
          </a:xfrm>
          <a:prstGeom prst="rect">
            <a:avLst/>
          </a:prstGeom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898A-8CAD-B640-9F36-84B26CFEB10E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533063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9144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2057400" y="6248401"/>
            <a:ext cx="6788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2000" b="1">
                <a:ea typeface="ヒラギノ明朝 Pro W3" charset="-128"/>
              </a:rPr>
              <a:t>富士山のイタドリ　　中央部が枯死し次の種が侵入する。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9317839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&#10;Scan10014.TIF                                                  00740BA1HD                             C2ECF53B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693039" y="194493"/>
            <a:ext cx="4368722" cy="895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&#10;Scan10001.TIF                                                  00740BA1HD                             C2ECF53B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37789" y="-2163155"/>
            <a:ext cx="2872057" cy="7784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50593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760682"/>
            <a:ext cx="8267700" cy="4508500"/>
          </a:xfrm>
          <a:prstGeom prst="rect">
            <a:avLst/>
          </a:prstGeom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898A-8CAD-B640-9F36-84B26CFEB10E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6442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589" y="0"/>
            <a:ext cx="6972822" cy="6858000"/>
          </a:xfrm>
          <a:prstGeom prst="rect">
            <a:avLst/>
          </a:prstGeom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898A-8CAD-B640-9F36-84B26CFEB10E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48574" y="58659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大気循環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06448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286" y="2021157"/>
            <a:ext cx="6418053" cy="4605098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4091" y="82131"/>
            <a:ext cx="4781909" cy="3945470"/>
          </a:xfrm>
          <a:prstGeom prst="rect">
            <a:avLst/>
          </a:prstGeo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898A-8CAD-B640-9F36-84B26CFEB10E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9356105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</TotalTime>
  <Words>370</Words>
  <Application>Microsoft Macintosh PowerPoint</Application>
  <PresentationFormat>A4 210x297 mm</PresentationFormat>
  <Paragraphs>136</Paragraphs>
  <Slides>61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61</vt:i4>
      </vt:variant>
    </vt:vector>
  </HeadingPairs>
  <TitlesOfParts>
    <vt:vector size="72" baseType="lpstr">
      <vt:lpstr>Calibri</vt:lpstr>
      <vt:lpstr>Calibri Light</vt:lpstr>
      <vt:lpstr>Helvetica</vt:lpstr>
      <vt:lpstr>ＭＳ Ｐゴシック</vt:lpstr>
      <vt:lpstr>Osaka</vt:lpstr>
      <vt:lpstr>Yu Gothic</vt:lpstr>
      <vt:lpstr>ヒラギノ明朝 Pro W3</vt:lpstr>
      <vt:lpstr>Arial</vt:lpstr>
      <vt:lpstr>Times</vt:lpstr>
      <vt:lpstr>Times New Roman</vt:lpstr>
      <vt:lpstr>ホワイト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寺島一郎</dc:creator>
  <cp:lastModifiedBy>寺島一郎</cp:lastModifiedBy>
  <cp:revision>10</cp:revision>
  <cp:lastPrinted>2016-12-20T03:42:05Z</cp:lastPrinted>
  <dcterms:created xsi:type="dcterms:W3CDTF">2016-07-12T10:29:21Z</dcterms:created>
  <dcterms:modified xsi:type="dcterms:W3CDTF">2016-12-20T04:55:22Z</dcterms:modified>
</cp:coreProperties>
</file>