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71" r:id="rId2"/>
    <p:sldId id="272" r:id="rId3"/>
    <p:sldId id="292" r:id="rId4"/>
    <p:sldId id="277" r:id="rId5"/>
    <p:sldId id="291" r:id="rId6"/>
    <p:sldId id="256" r:id="rId7"/>
    <p:sldId id="260" r:id="rId8"/>
    <p:sldId id="261" r:id="rId9"/>
    <p:sldId id="298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287" r:id="rId19"/>
    <p:sldId id="288" r:id="rId20"/>
    <p:sldId id="289" r:id="rId21"/>
    <p:sldId id="264" r:id="rId22"/>
    <p:sldId id="262" r:id="rId23"/>
    <p:sldId id="293" r:id="rId24"/>
    <p:sldId id="299" r:id="rId25"/>
    <p:sldId id="300" r:id="rId26"/>
    <p:sldId id="294" r:id="rId27"/>
    <p:sldId id="295" r:id="rId28"/>
    <p:sldId id="319" r:id="rId29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06">
          <p15:clr>
            <a:srgbClr val="A4A3A4"/>
          </p15:clr>
        </p15:guide>
        <p15:guide id="2" pos="33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617"/>
    <p:restoredTop sz="94756"/>
  </p:normalViewPr>
  <p:slideViewPr>
    <p:cSldViewPr snapToGrid="0" snapToObjects="1" showGuides="1">
      <p:cViewPr varScale="1">
        <p:scale>
          <a:sx n="139" d="100"/>
          <a:sy n="139" d="100"/>
        </p:scale>
        <p:origin x="872" y="176"/>
      </p:cViewPr>
      <p:guideLst>
        <p:guide orient="horz" pos="3306"/>
        <p:guide pos="334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2" d="100"/>
        <a:sy n="9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739E5-EC94-BE4D-B24F-FFA49D0C9993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73ED11-048D-5F41-89D9-58D04176A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0993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0305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8831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489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5242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1890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337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1894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9872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5069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044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635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752F4-8407-924D-9F54-24F139A92B46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18B25-83FD-3A44-8DD5-0D7AF851D0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872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g"/><Relationship Id="rId3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04271" y="1321938"/>
            <a:ext cx="5556334" cy="4923124"/>
          </a:xfrm>
          <a:prstGeom prst="rect">
            <a:avLst/>
          </a:prstGeom>
        </p:spPr>
      </p:pic>
      <p:pic>
        <p:nvPicPr>
          <p:cNvPr id="3" name="図 2" descr="IMG_001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07269" y="149279"/>
            <a:ext cx="2409614" cy="4086162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8699500" y="637700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248833" y="6096000"/>
            <a:ext cx="237837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藤井宏一（</a:t>
            </a:r>
            <a:r>
              <a:rPr kumimoji="1" lang="en-US" altLang="ja-JP" sz="1600" dirty="0" smtClean="0"/>
              <a:t>1999</a:t>
            </a:r>
            <a:r>
              <a:rPr kumimoji="1" lang="ja-JP" altLang="en-US" sz="1600" dirty="0" smtClean="0"/>
              <a:t>）　生態学</a:t>
            </a:r>
            <a:endParaRPr kumimoji="1" lang="en-US" altLang="ja-JP" sz="1600" dirty="0" smtClean="0"/>
          </a:p>
          <a:p>
            <a:r>
              <a:rPr lang="ja-JP" altLang="en-US" sz="1600" dirty="0" smtClean="0"/>
              <a:t>　　　　　　放送大学</a:t>
            </a:r>
            <a:endParaRPr kumimoji="1" lang="ja-JP" altLang="en-US" sz="16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25500" y="473772"/>
            <a:ext cx="2226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種内競争のパターン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995" y="3394536"/>
            <a:ext cx="4032036" cy="2701464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393531" y="196773"/>
            <a:ext cx="14558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生態学概論</a:t>
            </a:r>
            <a:r>
              <a:rPr kumimoji="1" lang="en-US" altLang="ja-JP" dirty="0" smtClean="0"/>
              <a:t>7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12204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0"/>
            <a:ext cx="8807223" cy="68580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534" y="1542018"/>
            <a:ext cx="2810467" cy="1236017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6703101" y="273394"/>
            <a:ext cx="180500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アリと植物　補遺</a:t>
            </a:r>
            <a:endParaRPr kumimoji="1" lang="ja-JP" altLang="en-US" dirty="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kumimoji="1" lang="en-US" altLang="ja-JP" dirty="0" smtClean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841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0"/>
            <a:ext cx="8562814" cy="6858000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E690-78C4-2E42-81B7-4D17F9DAD47D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49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95056"/>
            <a:ext cx="9144000" cy="4189944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266250" y="3875709"/>
            <a:ext cx="61457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Source: Ecology, Vol. 48, No. 1 (Jan., 1967), pp. 26-35</a:t>
            </a:r>
          </a:p>
          <a:p>
            <a:r>
              <a:rPr lang="en-US" altLang="ja-JP" dirty="0"/>
              <a:t>Published by: Ecological Society of America</a:t>
            </a:r>
            <a:endParaRPr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9947" y="3678586"/>
            <a:ext cx="2651413" cy="397712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273416" y="5282677"/>
            <a:ext cx="56799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参考</a:t>
            </a:r>
            <a:endParaRPr lang="en-US" altLang="ja-JP" dirty="0"/>
          </a:p>
          <a:p>
            <a:r>
              <a:rPr lang="en-US" altLang="ja-JP" dirty="0"/>
              <a:t>http://</a:t>
            </a:r>
            <a:r>
              <a:rPr lang="en-US" altLang="ja-JP" dirty="0" err="1"/>
              <a:t>video.nationalgeographic.com</a:t>
            </a:r>
            <a:r>
              <a:rPr lang="en-US" altLang="ja-JP" dirty="0"/>
              <a:t>/video/</a:t>
            </a:r>
            <a:r>
              <a:rPr lang="en-US" altLang="ja-JP" dirty="0" err="1"/>
              <a:t>ant_acaciatree?source</a:t>
            </a:r>
            <a:r>
              <a:rPr lang="en-US" altLang="ja-JP" dirty="0"/>
              <a:t>=</a:t>
            </a:r>
            <a:r>
              <a:rPr lang="en-US" altLang="ja-JP" dirty="0" err="1" smtClean="0"/>
              <a:t>relatedvideo</a:t>
            </a:r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E690-78C4-2E42-81B7-4D17F9DAD47D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0520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9144000" cy="6464535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E690-78C4-2E42-81B7-4D17F9DAD47D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7924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992" y="0"/>
            <a:ext cx="5219363" cy="68580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7285212" y="5758912"/>
            <a:ext cx="679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Fig. 1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E690-78C4-2E42-81B7-4D17F9DAD47D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37311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475" y="0"/>
            <a:ext cx="5100815" cy="68580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7135275" y="6032306"/>
            <a:ext cx="679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Fig. 3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E690-78C4-2E42-81B7-4D17F9DAD47D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5908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7787945" cy="6932068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8105460" y="6049944"/>
            <a:ext cx="679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Fig. 6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E690-78C4-2E42-81B7-4D17F9DAD47D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176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245" y="4730818"/>
            <a:ext cx="6565439" cy="1973802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245" y="1996168"/>
            <a:ext cx="6360063" cy="2522015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5245" y="222745"/>
            <a:ext cx="6555865" cy="1706321"/>
          </a:xfrm>
          <a:prstGeom prst="rect">
            <a:avLst/>
          </a:prstGeom>
        </p:spPr>
      </p:pic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E690-78C4-2E42-81B7-4D17F9DAD47D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37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90366" y="-454247"/>
            <a:ext cx="4276965" cy="5254728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549776" y="3038468"/>
            <a:ext cx="2706450" cy="4998706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1281222" y="6247050"/>
            <a:ext cx="2931584" cy="25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2102787" y="4032223"/>
            <a:ext cx="2931584" cy="25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699500" y="637700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18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256213" y="3876818"/>
            <a:ext cx="1877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湯本貴和　生物と環境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601229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4667"/>
            <a:ext cx="9169805" cy="5884333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-1" y="-116417"/>
            <a:ext cx="1513418" cy="444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8699500" y="637700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19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386667" y="6318250"/>
            <a:ext cx="271660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横山　潤　教授　からのメイル</a:t>
            </a:r>
            <a:endParaRPr kumimoji="1" lang="en-US" altLang="ja-JP" sz="1600" dirty="0" smtClean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60122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9673" y="-539923"/>
            <a:ext cx="6027251" cy="7806596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8699500" y="637700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28750" y="19050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同種変異体の競争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212417" y="5931754"/>
            <a:ext cx="237837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藤井宏一（</a:t>
            </a:r>
            <a:r>
              <a:rPr kumimoji="1" lang="en-US" altLang="ja-JP" sz="1600" dirty="0" smtClean="0"/>
              <a:t>1999</a:t>
            </a:r>
            <a:r>
              <a:rPr kumimoji="1" lang="ja-JP" altLang="en-US" sz="1600" dirty="0" smtClean="0"/>
              <a:t>）　生態学</a:t>
            </a:r>
            <a:endParaRPr kumimoji="1" lang="en-US" altLang="ja-JP" sz="1600" dirty="0" smtClean="0"/>
          </a:p>
          <a:p>
            <a:r>
              <a:rPr lang="ja-JP" altLang="en-US" sz="1600" dirty="0" smtClean="0"/>
              <a:t>　　　　　　放送大学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0313919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41236" y="-1815787"/>
            <a:ext cx="4720128" cy="9007951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8725346" y="637700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60122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37910" y="-737910"/>
            <a:ext cx="2694013" cy="416983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151431" y="-298557"/>
            <a:ext cx="928388" cy="5056751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87644" y="2286825"/>
            <a:ext cx="4199424" cy="4975788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8699500" y="637700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21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011333" y="5503333"/>
            <a:ext cx="197842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酒井ら</a:t>
            </a:r>
            <a:endParaRPr kumimoji="1" lang="en-US" altLang="ja-JP" sz="1600" dirty="0" smtClean="0"/>
          </a:p>
          <a:p>
            <a:r>
              <a:rPr lang="ja-JP" altLang="en-US" sz="1600" dirty="0" smtClean="0"/>
              <a:t>生き物の進化ゲーム</a:t>
            </a:r>
            <a:endParaRPr kumimoji="1" lang="en-US" altLang="ja-JP" sz="1600" dirty="0" smtClean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355167" y="878417"/>
            <a:ext cx="38503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軍拡競走　（</a:t>
            </a:r>
            <a:r>
              <a:rPr kumimoji="1" lang="en-US" altLang="ja-JP" dirty="0" smtClean="0"/>
              <a:t>armament race</a:t>
            </a:r>
            <a:r>
              <a:rPr lang="ja-JP" altLang="en-US" dirty="0" smtClean="0"/>
              <a:t>）</a:t>
            </a:r>
            <a:endParaRPr lang="en-US" altLang="ja-JP" dirty="0" smtClean="0"/>
          </a:p>
          <a:p>
            <a:r>
              <a:rPr lang="ja-JP" altLang="en-US" dirty="0" smtClean="0"/>
              <a:t>これだけは</a:t>
            </a:r>
            <a:r>
              <a:rPr lang="en-US" altLang="ja-JP" dirty="0" smtClean="0"/>
              <a:t>competition</a:t>
            </a:r>
            <a:r>
              <a:rPr lang="ja-JP" altLang="en-US" dirty="0" smtClean="0"/>
              <a:t>とは書かない。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1728362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-95250" y="2136958"/>
            <a:ext cx="2095500" cy="15354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33695" y="-77970"/>
            <a:ext cx="2921002" cy="4876115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999832" y="-1420975"/>
            <a:ext cx="813991" cy="5283926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980470" y="249720"/>
            <a:ext cx="2762250" cy="5797649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922989" y="2871071"/>
            <a:ext cx="2460711" cy="5513147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6498167" y="5704417"/>
            <a:ext cx="197842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 smtClean="0"/>
              <a:t>酒井ら　</a:t>
            </a:r>
            <a:endParaRPr lang="en-US" altLang="ja-JP" sz="1600" dirty="0" smtClean="0"/>
          </a:p>
          <a:p>
            <a:r>
              <a:rPr kumimoji="1" lang="ja-JP" altLang="en-US" sz="1600" dirty="0" smtClean="0"/>
              <a:t>生き物の進化ゲーム</a:t>
            </a:r>
            <a:endParaRPr kumimoji="1" lang="ja-JP" altLang="en-US" sz="16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8422105" y="646817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122047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9" y="0"/>
            <a:ext cx="5653617" cy="649391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5615313" y="4588418"/>
            <a:ext cx="2652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寺島　（</a:t>
            </a:r>
            <a:r>
              <a:rPr lang="en-US" altLang="ja-JP" dirty="0" smtClean="0"/>
              <a:t>2013</a:t>
            </a:r>
            <a:r>
              <a:rPr lang="ja-JP" altLang="en-US" dirty="0" smtClean="0"/>
              <a:t>）植物の生態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699500" y="6377001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31947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" y="520700"/>
            <a:ext cx="7505700" cy="581660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8490173" y="6337300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297036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43" y="1225363"/>
            <a:ext cx="8560150" cy="4561564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8490173" y="6337300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25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722541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28226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4189413"/>
            <a:ext cx="1778000" cy="26670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4695" y="4624917"/>
            <a:ext cx="5139305" cy="2104496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084917" y="4889500"/>
            <a:ext cx="1718439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←</a:t>
            </a:r>
            <a:r>
              <a:rPr kumimoji="1" lang="ja-JP" altLang="en-US" dirty="0" smtClean="0"/>
              <a:t>ダイズ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lang="ja-JP" altLang="en-US" dirty="0" smtClean="0"/>
              <a:t>　　　　　　　　</a:t>
            </a:r>
            <a:r>
              <a:rPr lang="en-US" altLang="ja-JP" dirty="0" smtClean="0"/>
              <a:t>→</a:t>
            </a:r>
            <a:endParaRPr lang="en-US" altLang="ja-JP" dirty="0"/>
          </a:p>
          <a:p>
            <a:r>
              <a:rPr kumimoji="1" lang="ja-JP" altLang="en-US" dirty="0" smtClean="0"/>
              <a:t>ヤシャブシ</a:t>
            </a:r>
            <a:endParaRPr kumimoji="1" lang="en-US" altLang="ja-JP" dirty="0" smtClean="0"/>
          </a:p>
          <a:p>
            <a:r>
              <a:rPr lang="ja-JP" altLang="en-US" dirty="0" smtClean="0"/>
              <a:t>トキワギョリュウ</a:t>
            </a:r>
            <a:endParaRPr lang="en-US" altLang="ja-JP" dirty="0" smtClean="0"/>
          </a:p>
          <a:p>
            <a:r>
              <a:rPr kumimoji="1" lang="ja-JP" altLang="en-US" dirty="0" smtClean="0"/>
              <a:t>ドクウツギ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810250" y="4226997"/>
            <a:ext cx="2652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寺島　（</a:t>
            </a:r>
            <a:r>
              <a:rPr lang="en-US" altLang="ja-JP" dirty="0" smtClean="0"/>
              <a:t>2013</a:t>
            </a:r>
            <a:r>
              <a:rPr lang="ja-JP" altLang="en-US" dirty="0" smtClean="0"/>
              <a:t>）植物の生態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740047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0"/>
            <a:ext cx="5157129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5640916" y="5592247"/>
            <a:ext cx="2652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寺島　（</a:t>
            </a:r>
            <a:r>
              <a:rPr lang="en-US" altLang="ja-JP" dirty="0" smtClean="0"/>
              <a:t>2013</a:t>
            </a:r>
            <a:r>
              <a:rPr lang="ja-JP" altLang="en-US" dirty="0" smtClean="0"/>
              <a:t>）植物の生態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667500" y="185208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菌根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398295" y="5592247"/>
            <a:ext cx="199285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ja-JP" altLang="en-US" sz="1000" dirty="0" smtClean="0"/>
              <a:t>アーバスキュラー菌根と外生菌根</a:t>
            </a:r>
            <a:endParaRPr kumimoji="1" lang="ja-JP" altLang="en-US" sz="1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339752" y="5661248"/>
            <a:ext cx="199285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ja-JP" altLang="en-US" sz="1000" dirty="0" smtClean="0"/>
              <a:t>アーバスキュラー菌根と外生菌根</a:t>
            </a:r>
            <a:endParaRPr kumimoji="1" lang="ja-JP" altLang="en-US" sz="1000" dirty="0"/>
          </a:p>
        </p:txBody>
      </p:sp>
      <p:sp>
        <p:nvSpPr>
          <p:cNvPr id="9" name="正方形/長方形 8"/>
          <p:cNvSpPr/>
          <p:nvPr/>
        </p:nvSpPr>
        <p:spPr>
          <a:xfrm>
            <a:off x="3405755" y="3244334"/>
            <a:ext cx="2332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/>
              <a:t>アーバスキュラー菌根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159510" y="5846163"/>
            <a:ext cx="3323897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ja-JP" altLang="en-US" sz="900" dirty="0"/>
              <a:t>アーバスキュラー菌</a:t>
            </a:r>
            <a:r>
              <a:rPr lang="ja-JP" altLang="en-US" sz="900" dirty="0" smtClean="0"/>
              <a:t>根（江沢辰広氏　原図、</a:t>
            </a:r>
            <a:r>
              <a:rPr lang="en-US" altLang="ja-JP" sz="900" dirty="0" err="1" smtClean="0"/>
              <a:t>Lambers</a:t>
            </a:r>
            <a:r>
              <a:rPr lang="ja-JP" altLang="en-US" sz="900" dirty="0" smtClean="0"/>
              <a:t>ら　</a:t>
            </a:r>
            <a:r>
              <a:rPr lang="en-US" altLang="ja-JP" sz="900" dirty="0" smtClean="0"/>
              <a:t>2008</a:t>
            </a:r>
            <a:r>
              <a:rPr lang="ja-JP" altLang="en-US" sz="900" dirty="0" smtClean="0"/>
              <a:t>より）</a:t>
            </a:r>
            <a:endParaRPr lang="en-US" altLang="ja-JP" sz="900" dirty="0" smtClean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825339" y="644892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mtClean="0"/>
              <a:t>27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40047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4707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889000" y="4329695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マメゾウムシ</a:t>
            </a:r>
            <a:endParaRPr kumimoji="1" lang="en-US" altLang="ja-JP" dirty="0" smtClean="0"/>
          </a:p>
          <a:p>
            <a:endParaRPr lang="en-US" altLang="ja-JP" dirty="0"/>
          </a:p>
          <a:p>
            <a:r>
              <a:rPr kumimoji="1" lang="ja-JP" altLang="en-US" dirty="0" smtClean="0"/>
              <a:t>種間競争解析の例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592992" y="637700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289737" y="5688337"/>
            <a:ext cx="176202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藤井宏一（</a:t>
            </a:r>
            <a:r>
              <a:rPr kumimoji="1" lang="en-US" altLang="ja-JP" sz="1600" dirty="0" smtClean="0"/>
              <a:t>1999</a:t>
            </a:r>
            <a:r>
              <a:rPr kumimoji="1" lang="ja-JP" altLang="en-US" sz="1600" dirty="0" smtClean="0"/>
              <a:t>）　</a:t>
            </a:r>
            <a:endParaRPr kumimoji="1" lang="en-US" altLang="ja-JP" sz="1600" dirty="0" smtClean="0"/>
          </a:p>
          <a:p>
            <a:r>
              <a:rPr kumimoji="1" lang="ja-JP" altLang="en-US" sz="1600" dirty="0" smtClean="0"/>
              <a:t>生態学</a:t>
            </a:r>
            <a:r>
              <a:rPr lang="ja-JP" altLang="ja-JP" sz="1600" dirty="0"/>
              <a:t>　</a:t>
            </a:r>
            <a:r>
              <a:rPr lang="ja-JP" altLang="en-US" sz="1600" dirty="0" smtClean="0"/>
              <a:t>放送大学</a:t>
            </a:r>
            <a:endParaRPr kumimoji="1" lang="ja-JP" altLang="en-US" sz="1600" dirty="0"/>
          </a:p>
        </p:txBody>
      </p:sp>
      <p:pic>
        <p:nvPicPr>
          <p:cNvPr id="9" name="図 8" descr="IMG_00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196" y="-360317"/>
            <a:ext cx="4329696" cy="5050332"/>
          </a:xfrm>
          <a:prstGeom prst="rect">
            <a:avLst/>
          </a:prstGeom>
        </p:spPr>
      </p:pic>
      <p:pic>
        <p:nvPicPr>
          <p:cNvPr id="10" name="図 9" descr="IMG_003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37506" y="1859790"/>
            <a:ext cx="4871586" cy="438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22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53944" y="-391988"/>
            <a:ext cx="6988472" cy="7772449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8699500" y="637700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4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60917" y="18838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密度効果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12204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M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54339" y="36257"/>
            <a:ext cx="5978019" cy="705164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614084" y="308482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最終収量一定の法則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699500" y="637700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5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592550" y="6192335"/>
            <a:ext cx="39108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甲山隆司</a:t>
            </a:r>
            <a:r>
              <a:rPr lang="ja-JP" altLang="en-US" sz="1600" dirty="0" smtClean="0"/>
              <a:t>ら（</a:t>
            </a:r>
            <a:r>
              <a:rPr lang="en-US" altLang="ja-JP" sz="1600" dirty="0" smtClean="0"/>
              <a:t>2004</a:t>
            </a:r>
            <a:r>
              <a:rPr lang="ja-JP" altLang="en-US" sz="1600" dirty="0" smtClean="0"/>
              <a:t>）　植物生態学　朝倉書店</a:t>
            </a:r>
            <a:endParaRPr kumimoji="1"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3678846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8699500" y="637700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6</a:t>
            </a:r>
            <a:endParaRPr kumimoji="1" lang="ja-JP" altLang="en-US" dirty="0"/>
          </a:p>
        </p:txBody>
      </p:sp>
      <p:pic>
        <p:nvPicPr>
          <p:cNvPr id="9" name="図 8" descr="IMG_0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42008" y="1494007"/>
            <a:ext cx="4308501" cy="4895483"/>
          </a:xfrm>
          <a:prstGeom prst="rect">
            <a:avLst/>
          </a:prstGeom>
        </p:spPr>
      </p:pic>
      <p:pic>
        <p:nvPicPr>
          <p:cNvPr id="10" name="図 9" descr="IMG_00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3468" y="-303468"/>
            <a:ext cx="4488132" cy="5095069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3481917" y="1418166"/>
            <a:ext cx="1084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–</a:t>
            </a:r>
            <a:r>
              <a:rPr lang="en-US" altLang="ja-JP" dirty="0" smtClean="0"/>
              <a:t>3/2</a:t>
            </a:r>
            <a:r>
              <a:rPr lang="ja-JP" altLang="en-US" dirty="0" smtClean="0"/>
              <a:t>乗則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17631" y="5515003"/>
            <a:ext cx="39108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甲山隆司</a:t>
            </a:r>
            <a:r>
              <a:rPr lang="ja-JP" altLang="en-US" sz="1600" dirty="0" smtClean="0"/>
              <a:t>ら（</a:t>
            </a:r>
            <a:r>
              <a:rPr lang="en-US" altLang="ja-JP" sz="1600" dirty="0" smtClean="0"/>
              <a:t>2004</a:t>
            </a:r>
            <a:r>
              <a:rPr lang="ja-JP" altLang="en-US" sz="1600" dirty="0" smtClean="0"/>
              <a:t>）　植物生態学　朝倉書店</a:t>
            </a:r>
            <a:endParaRPr kumimoji="1" lang="en-US" altLang="ja-JP" sz="1600" dirty="0" smtClean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868735" y="1091282"/>
            <a:ext cx="2183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 smtClean="0"/>
              <a:t>自己間引きの</a:t>
            </a:r>
            <a:r>
              <a:rPr lang="en-US" altLang="ja-JP" sz="1600" dirty="0" smtClean="0"/>
              <a:t>–3/2</a:t>
            </a:r>
            <a:r>
              <a:rPr lang="ja-JP" altLang="en-US" sz="1600" dirty="0" smtClean="0"/>
              <a:t>乗則</a:t>
            </a:r>
            <a:endParaRPr kumimoji="1"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105605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74239" y="932739"/>
            <a:ext cx="5708747" cy="6141775"/>
          </a:xfrm>
          <a:prstGeom prst="rect">
            <a:avLst/>
          </a:prstGeom>
        </p:spPr>
      </p:pic>
      <p:pic>
        <p:nvPicPr>
          <p:cNvPr id="3" name="図 2" descr="IMG_000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0060" y="4749"/>
            <a:ext cx="3429002" cy="3419503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7915275" y="3670300"/>
            <a:ext cx="225425" cy="142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7915275" y="4664075"/>
            <a:ext cx="225425" cy="142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7915275" y="5683250"/>
            <a:ext cx="225425" cy="142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8699500" y="637700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7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58882" y="5344696"/>
            <a:ext cx="216758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甲山隆司</a:t>
            </a:r>
            <a:r>
              <a:rPr lang="ja-JP" altLang="en-US" sz="1600" dirty="0" smtClean="0"/>
              <a:t>ら（</a:t>
            </a:r>
            <a:r>
              <a:rPr lang="en-US" altLang="ja-JP" sz="1600" dirty="0" smtClean="0"/>
              <a:t>2004</a:t>
            </a:r>
            <a:r>
              <a:rPr lang="ja-JP" altLang="en-US" sz="1600" dirty="0" smtClean="0"/>
              <a:t>）　</a:t>
            </a:r>
            <a:endParaRPr lang="en-US" altLang="ja-JP" sz="1600" dirty="0" smtClean="0"/>
          </a:p>
          <a:p>
            <a:r>
              <a:rPr lang="ja-JP" altLang="en-US" sz="1600" dirty="0" smtClean="0"/>
              <a:t>植物生態学　朝倉書店</a:t>
            </a:r>
            <a:endParaRPr kumimoji="1" lang="en-US" altLang="ja-JP" sz="1600" dirty="0" smtClean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646083" y="772583"/>
            <a:ext cx="1520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サイズ差形成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1391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38698" y="238698"/>
            <a:ext cx="5990169" cy="551277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8842339" y="437563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8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48033" y="6180748"/>
            <a:ext cx="39108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甲山隆司</a:t>
            </a:r>
            <a:r>
              <a:rPr lang="ja-JP" altLang="en-US" sz="1600" dirty="0" smtClean="0"/>
              <a:t>ら（</a:t>
            </a:r>
            <a:r>
              <a:rPr lang="en-US" altLang="ja-JP" sz="1600" dirty="0" smtClean="0"/>
              <a:t>2004</a:t>
            </a:r>
            <a:r>
              <a:rPr lang="ja-JP" altLang="en-US" sz="1600" dirty="0" smtClean="0"/>
              <a:t>）　植物生態学　朝倉書店</a:t>
            </a:r>
            <a:endParaRPr kumimoji="1" lang="en-US" altLang="ja-JP" sz="1600" dirty="0" smtClean="0"/>
          </a:p>
        </p:txBody>
      </p:sp>
      <p:pic>
        <p:nvPicPr>
          <p:cNvPr id="5" name="図 4" descr="IMG_003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55667" y="-663829"/>
            <a:ext cx="1984248" cy="355015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750706" y="1881923"/>
            <a:ext cx="2727343" cy="3170245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369269" y="4077467"/>
            <a:ext cx="1824128" cy="372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836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MG_003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66129" y="704129"/>
            <a:ext cx="5014953" cy="7069453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9445" y="0"/>
            <a:ext cx="4007556" cy="3005667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8699500" y="637700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9</a:t>
            </a:r>
            <a:endParaRPr kumimoji="1" lang="ja-JP" altLang="en-US" dirty="0"/>
          </a:p>
        </p:txBody>
      </p:sp>
      <p:pic>
        <p:nvPicPr>
          <p:cNvPr id="7" name="図 6" descr="IMG_003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0161" y="-525282"/>
            <a:ext cx="2112899" cy="3163463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5842000" y="3608917"/>
            <a:ext cx="1877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湯本貴和　生物と環境</a:t>
            </a:r>
            <a:endParaRPr kumimoji="1" lang="ja-JP" altLang="en-US" sz="14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274888" y="808048"/>
            <a:ext cx="18078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ゾウ散布</a:t>
            </a:r>
            <a:endParaRPr lang="en-US" altLang="ja-JP" dirty="0" smtClean="0"/>
          </a:p>
          <a:p>
            <a:r>
              <a:rPr lang="ja-JP" altLang="en-US" dirty="0" smtClean="0"/>
              <a:t>クワ科高木</a:t>
            </a:r>
            <a:endParaRPr lang="en-US" altLang="ja-JP" dirty="0" smtClean="0"/>
          </a:p>
          <a:p>
            <a:r>
              <a:rPr lang="en-US" altLang="ja-JP" i="1" dirty="0" err="1" smtClean="0"/>
              <a:t>Treculia</a:t>
            </a:r>
            <a:r>
              <a:rPr lang="en-US" altLang="ja-JP" i="1" dirty="0" smtClean="0"/>
              <a:t> </a:t>
            </a:r>
            <a:r>
              <a:rPr lang="en-US" altLang="ja-JP" i="1" dirty="0" err="1" smtClean="0"/>
              <a:t>africana</a:t>
            </a:r>
            <a:endParaRPr lang="en-US" altLang="ja-JP" i="1" dirty="0" smtClean="0"/>
          </a:p>
        </p:txBody>
      </p:sp>
    </p:spTree>
    <p:extLst>
      <p:ext uri="{BB962C8B-B14F-4D97-AF65-F5344CB8AC3E}">
        <p14:creationId xmlns:p14="http://schemas.microsoft.com/office/powerpoint/2010/main" val="2433559160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4208</TotalTime>
  <Words>196</Words>
  <Application>Microsoft Macintosh PowerPoint</Application>
  <PresentationFormat>画面に合わせる (4:3)</PresentationFormat>
  <Paragraphs>82</Paragraphs>
  <Slides>28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28</vt:i4>
      </vt:variant>
    </vt:vector>
  </HeadingPairs>
  <TitlesOfParts>
    <vt:vector size="33" baseType="lpstr">
      <vt:lpstr>Calibri</vt:lpstr>
      <vt:lpstr>ＭＳ Ｐゴシック</vt:lpstr>
      <vt:lpstr>Yu Gothic</vt:lpstr>
      <vt:lpstr>Arial</vt:lpstr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>東京大学</Company>
  <LinksUpToDate>false</LinksUpToDate>
  <SharedDoc>false</SharedDoc>
  <HyperlinkBase/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寺島一郎</dc:creator>
  <cp:keywords/>
  <dc:description/>
  <cp:lastModifiedBy>寺島一郎</cp:lastModifiedBy>
  <cp:revision>34</cp:revision>
  <cp:lastPrinted>2016-11-29T10:06:30Z</cp:lastPrinted>
  <dcterms:created xsi:type="dcterms:W3CDTF">2014-12-12T04:47:20Z</dcterms:created>
  <dcterms:modified xsi:type="dcterms:W3CDTF">2017-01-07T07:24:47Z</dcterms:modified>
  <cp:category/>
</cp:coreProperties>
</file>