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7" r:id="rId2"/>
    <p:sldId id="277" r:id="rId3"/>
    <p:sldId id="256" r:id="rId4"/>
    <p:sldId id="259" r:id="rId5"/>
    <p:sldId id="261" r:id="rId6"/>
    <p:sldId id="262" r:id="rId7"/>
    <p:sldId id="263" r:id="rId8"/>
    <p:sldId id="280" r:id="rId9"/>
    <p:sldId id="279" r:id="rId10"/>
    <p:sldId id="265" r:id="rId11"/>
    <p:sldId id="281" r:id="rId12"/>
    <p:sldId id="282" r:id="rId13"/>
    <p:sldId id="283" r:id="rId14"/>
    <p:sldId id="266" r:id="rId15"/>
    <p:sldId id="284" r:id="rId16"/>
    <p:sldId id="285" r:id="rId17"/>
    <p:sldId id="267" r:id="rId18"/>
    <p:sldId id="275" r:id="rId19"/>
    <p:sldId id="276" r:id="rId20"/>
    <p:sldId id="269" r:id="rId21"/>
    <p:sldId id="271" r:id="rId22"/>
    <p:sldId id="272" r:id="rId23"/>
    <p:sldId id="273" r:id="rId24"/>
    <p:sldId id="274" r:id="rId2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32">
          <p15:clr>
            <a:srgbClr val="A4A3A4"/>
          </p15:clr>
        </p15:guide>
        <p15:guide id="2" pos="50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90"/>
    <p:restoredTop sz="94713"/>
  </p:normalViewPr>
  <p:slideViewPr>
    <p:cSldViewPr snapToGrid="0" snapToObjects="1" showGuides="1">
      <p:cViewPr varScale="1">
        <p:scale>
          <a:sx n="112" d="100"/>
          <a:sy n="112" d="100"/>
        </p:scale>
        <p:origin x="408" y="800"/>
      </p:cViewPr>
      <p:guideLst>
        <p:guide orient="horz" pos="3032"/>
        <p:guide pos="507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FF9343-9156-A348-B3A1-F8B8E20FFD73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3F061D-100C-D648-8A72-6E5D31D580E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2624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DF9C4C-E003-CC4A-BEB3-DB3AAC07FC3E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F72BE4-A851-6E48-B9BC-691ADCC8B9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3707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72BE4-A851-6E48-B9BC-691ADCC8B972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2416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20D5E-81B8-964B-AFEE-042BE0EB16D1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0913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832D-4ED8-2C44-B285-7955285814EB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8321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362F-81FD-EC43-9358-EAF227B3F213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8040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218BA-53A0-2E4B-98B1-56B07D9B19E9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675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224A-E990-7247-B6BE-465D05D66703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423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FAD4-9576-8548-9281-60DAF28FD8EE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4374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FE329-BD6E-CC43-A2D7-F2A38C85DA35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3807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BEC8E-B9A8-D240-AFE0-6DCC08C8CADE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1470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68F3-C51E-A64C-BDFA-703DB798F9EF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5256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618D-2F94-AF40-9622-4777FCAA2045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7409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DB8C-0606-A84A-B969-D678A3385562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8937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7B36C-689A-E74D-8D00-A2C6E38DEF14}" type="datetime1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0D167-D0C9-414D-998E-E23CE5ECBE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6912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Relationship Id="rId3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oleObject" Target="../embeddings/oleObject1.bin"/><Relationship Id="rId5" Type="http://schemas.openxmlformats.org/officeDocument/2006/relationships/image" Target="../media/image20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3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g"/><Relationship Id="rId3" Type="http://schemas.openxmlformats.org/officeDocument/2006/relationships/image" Target="../media/image29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3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32717" y="685425"/>
            <a:ext cx="4550198" cy="6072367"/>
          </a:xfrm>
          <a:prstGeom prst="rect">
            <a:avLst/>
          </a:prstGeom>
        </p:spPr>
      </p:pic>
      <p:pic>
        <p:nvPicPr>
          <p:cNvPr id="4" name="図 3" descr="IMG_003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4579" y="1986934"/>
            <a:ext cx="3950530" cy="2869681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300076" y="5509794"/>
            <a:ext cx="209173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dirty="0" smtClean="0"/>
              <a:t>マコモ　（角野康郎）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lang="en-US" altLang="ja-JP" dirty="0" smtClean="0"/>
          </a:p>
          <a:p>
            <a:endParaRPr kumimoji="1" lang="en-US" altLang="ja-JP" dirty="0"/>
          </a:p>
          <a:p>
            <a:endParaRPr lang="en-US" altLang="ja-JP" dirty="0" smtClean="0"/>
          </a:p>
          <a:p>
            <a:endParaRPr kumimoji="1" lang="en-US" altLang="ja-JP" dirty="0"/>
          </a:p>
          <a:p>
            <a:endParaRPr lang="en-US" altLang="ja-JP" dirty="0" smtClean="0"/>
          </a:p>
          <a:p>
            <a:endParaRPr kumimoji="1" lang="en-US" altLang="ja-JP" dirty="0"/>
          </a:p>
          <a:p>
            <a:r>
              <a:rPr lang="en-US" altLang="ja-JP" dirty="0" smtClean="0"/>
              <a:t>　</a:t>
            </a:r>
            <a:r>
              <a:rPr lang="ja-JP" altLang="en-US" dirty="0" smtClean="0"/>
              <a:t>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993540" y="6283092"/>
            <a:ext cx="2189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生態学入門（第１版）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83124" y="1048786"/>
            <a:ext cx="5305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湿地の植物</a:t>
            </a:r>
            <a:r>
              <a:rPr lang="ja-JP" altLang="ja-JP" dirty="0"/>
              <a:t>　</a:t>
            </a:r>
            <a:r>
              <a:rPr lang="ja-JP" altLang="en-US" dirty="0" smtClean="0"/>
              <a:t>水深の深いほうから　マコモ、ヨシ、オギ</a:t>
            </a:r>
            <a:endParaRPr lang="en-US" altLang="ja-JP" dirty="0" smtClean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84859" y="365632"/>
            <a:ext cx="1496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生態学概論</a:t>
            </a:r>
            <a:r>
              <a:rPr kumimoji="1" lang="en-US" altLang="ja-JP" dirty="0" smtClean="0"/>
              <a:t>6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71307" y="-465796"/>
            <a:ext cx="6139205" cy="7524201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5293664" y="6358217"/>
            <a:ext cx="2070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生態学入門　第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版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94784" y="79777"/>
            <a:ext cx="6238911" cy="7317533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63130" y="1747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07858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MG_00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61147" y="546251"/>
            <a:ext cx="3256919" cy="6133864"/>
          </a:xfrm>
          <a:prstGeom prst="rect">
            <a:avLst/>
          </a:prstGeom>
        </p:spPr>
      </p:pic>
      <p:pic>
        <p:nvPicPr>
          <p:cNvPr id="8" name="図 7" descr="IMG_00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63274" y="1723349"/>
            <a:ext cx="2859164" cy="4902287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547650" y="233018"/>
            <a:ext cx="3601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生態学概論資料</a:t>
            </a:r>
            <a:r>
              <a:rPr lang="en-US" altLang="ja-JP" dirty="0" smtClean="0"/>
              <a:t>6−10</a:t>
            </a:r>
            <a:r>
              <a:rPr lang="ja-JP" altLang="en-US" dirty="0" smtClean="0"/>
              <a:t>の関連データ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11524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61526" y="-313312"/>
            <a:ext cx="5104155" cy="9060793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42781" y="1480341"/>
            <a:ext cx="474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与えられた平均余命の式で求めた値が異なる。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42781" y="372828"/>
            <a:ext cx="28425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ja-JP" dirty="0"/>
          </a:p>
          <a:p>
            <a:r>
              <a:rPr kumimoji="1" lang="ja-JP" altLang="en-US" dirty="0" smtClean="0"/>
              <a:t>生態学概論資料</a:t>
            </a:r>
            <a:r>
              <a:rPr kumimoji="1" lang="en-US" altLang="ja-JP" dirty="0" smtClean="0"/>
              <a:t>6</a:t>
            </a:r>
            <a:r>
              <a:rPr lang="en-US" altLang="ja-JP" dirty="0" smtClean="0"/>
              <a:t>-12</a:t>
            </a:r>
            <a:r>
              <a:rPr lang="ja-JP" altLang="en-US" dirty="0" smtClean="0"/>
              <a:t>に誤り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6737683" y="5882105"/>
            <a:ext cx="1844843" cy="81547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297789"/>
              </p:ext>
            </p:extLst>
          </p:nvPr>
        </p:nvGraphicFramePr>
        <p:xfrm>
          <a:off x="6737684" y="5908842"/>
          <a:ext cx="1117379" cy="78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数式" r:id="rId4" imgW="609600" imgH="495300" progId="Equation.3">
                  <p:embed/>
                </p:oleObj>
              </mc:Choice>
              <mc:Fallback>
                <p:oleObj name="数式" r:id="rId4" imgW="6096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37684" y="5908842"/>
                        <a:ext cx="1117379" cy="7887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7296373" y="2827143"/>
            <a:ext cx="1437080" cy="18928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1.067</a:t>
            </a:r>
          </a:p>
          <a:p>
            <a:r>
              <a:rPr lang="en-US" altLang="ja-JP" dirty="0" smtClean="0"/>
              <a:t>1.768</a:t>
            </a:r>
          </a:p>
          <a:p>
            <a:r>
              <a:rPr kumimoji="1" lang="en-US" altLang="ja-JP" dirty="0" smtClean="0"/>
              <a:t>1.613</a:t>
            </a:r>
          </a:p>
          <a:p>
            <a:r>
              <a:rPr lang="en-US" altLang="ja-JP" dirty="0" smtClean="0"/>
              <a:t>1.376</a:t>
            </a:r>
          </a:p>
          <a:p>
            <a:r>
              <a:rPr kumimoji="1" lang="en-US" altLang="ja-JP" dirty="0" smtClean="0"/>
              <a:t>1.060</a:t>
            </a:r>
          </a:p>
          <a:p>
            <a:r>
              <a:rPr lang="en-US" altLang="ja-JP" dirty="0" smtClean="0"/>
              <a:t>0.500</a:t>
            </a:r>
          </a:p>
          <a:p>
            <a:endParaRPr kumimoji="1" lang="ja-JP" altLang="en-US" sz="800" dirty="0"/>
          </a:p>
        </p:txBody>
      </p:sp>
    </p:spTree>
    <p:extLst>
      <p:ext uri="{BB962C8B-B14F-4D97-AF65-F5344CB8AC3E}">
        <p14:creationId xmlns:p14="http://schemas.microsoft.com/office/powerpoint/2010/main" val="3033379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72870" y="-1063175"/>
            <a:ext cx="5597620" cy="842832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3540699" y="6331202"/>
            <a:ext cx="5290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安倍琢哉（</a:t>
            </a:r>
            <a:r>
              <a:rPr kumimoji="1" lang="en-US" altLang="ja-JP" dirty="0" smtClean="0"/>
              <a:t>1993</a:t>
            </a:r>
            <a:r>
              <a:rPr kumimoji="1" lang="ja-JP" altLang="en-US" dirty="0" smtClean="0"/>
              <a:t>）黒岩澄雄編　生物と環境　朝倉書店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51" y="0"/>
            <a:ext cx="77094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184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1130300"/>
            <a:ext cx="9017000" cy="459740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-374904" y="3246120"/>
            <a:ext cx="740664" cy="7680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69006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22514" y="-1094387"/>
            <a:ext cx="5914421" cy="8359448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2366880" y="6331202"/>
            <a:ext cx="5290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安倍琢哉（</a:t>
            </a:r>
            <a:r>
              <a:rPr kumimoji="1" lang="en-US" altLang="ja-JP" dirty="0" smtClean="0"/>
              <a:t>1993</a:t>
            </a:r>
            <a:r>
              <a:rPr kumimoji="1" lang="ja-JP" altLang="en-US" dirty="0" smtClean="0"/>
              <a:t>）黒岩澄雄編　生物と環境　朝倉書店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3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3175" y="-1365107"/>
            <a:ext cx="4987280" cy="9054371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5454402" y="5731268"/>
            <a:ext cx="29041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Pianka</a:t>
            </a: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（</a:t>
            </a:r>
            <a:r>
              <a:rPr kumimoji="1" lang="en-US" altLang="ja-JP" dirty="0" smtClean="0"/>
              <a:t>1970</a:t>
            </a:r>
            <a:r>
              <a:rPr kumimoji="1" lang="ja-JP" altLang="en-US" dirty="0" smtClean="0"/>
              <a:t>）などにもとづく</a:t>
            </a:r>
            <a:endParaRPr kumimoji="1" lang="en-US" altLang="ja-JP" dirty="0" smtClean="0"/>
          </a:p>
          <a:p>
            <a:r>
              <a:rPr lang="ja-JP" altLang="ja-JP" dirty="0"/>
              <a:t>　</a:t>
            </a:r>
            <a:r>
              <a:rPr lang="ja-JP" altLang="en-US" dirty="0" smtClean="0"/>
              <a:t>　　　生態学入門第</a:t>
            </a:r>
            <a:r>
              <a:rPr lang="en-US" altLang="ja-JP" dirty="0" smtClean="0"/>
              <a:t>2</a:t>
            </a:r>
            <a:r>
              <a:rPr lang="ja-JP" altLang="en-US" dirty="0" smtClean="0"/>
              <a:t>版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47272" y="-630853"/>
            <a:ext cx="6281660" cy="8389973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35" y="40844"/>
            <a:ext cx="8025389" cy="6466663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 rot="16200000">
            <a:off x="4496663" y="1766271"/>
            <a:ext cx="938238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g m</a:t>
            </a:r>
            <a:r>
              <a:rPr kumimoji="1" lang="en-US" altLang="ja-JP" baseline="30000" dirty="0" smtClean="0"/>
              <a:t>–2</a:t>
            </a:r>
            <a:endParaRPr kumimoji="1" lang="ja-JP" altLang="en-US" baseline="30000" dirty="0"/>
          </a:p>
        </p:txBody>
      </p:sp>
      <p:sp>
        <p:nvSpPr>
          <p:cNvPr id="6" name="テキスト ボックス 5"/>
          <p:cNvSpPr txBox="1"/>
          <p:nvPr/>
        </p:nvSpPr>
        <p:spPr>
          <a:xfrm rot="16200000">
            <a:off x="4530947" y="452269"/>
            <a:ext cx="1192183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10</a:t>
            </a:r>
            <a:r>
              <a:rPr kumimoji="1" lang="en-US" altLang="ja-JP" baseline="30000" dirty="0" smtClean="0"/>
              <a:t>2</a:t>
            </a:r>
            <a:r>
              <a:rPr kumimoji="1" lang="en-US" altLang="ja-JP" dirty="0" smtClean="0"/>
              <a:t> x g m</a:t>
            </a:r>
            <a:r>
              <a:rPr kumimoji="1" lang="en-US" altLang="ja-JP" baseline="30000" dirty="0" smtClean="0"/>
              <a:t>–2</a:t>
            </a:r>
            <a:endParaRPr kumimoji="1" lang="ja-JP" altLang="en-US" baseline="300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366244" y="6488668"/>
            <a:ext cx="60595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 smtClean="0"/>
              <a:t>山﨑史織（</a:t>
            </a:r>
            <a:r>
              <a:rPr lang="en-US" altLang="ja-JP" sz="1600" dirty="0" smtClean="0"/>
              <a:t>1982</a:t>
            </a:r>
            <a:r>
              <a:rPr lang="ja-JP" altLang="en-US" sz="1600" dirty="0" smtClean="0"/>
              <a:t>）　河原水辺植物の帯状分布　植物と自然　</a:t>
            </a:r>
            <a:r>
              <a:rPr lang="en-US" altLang="ja-JP" sz="1600" dirty="0" smtClean="0"/>
              <a:t>16</a:t>
            </a:r>
            <a:r>
              <a:rPr lang="ja-JP" altLang="en-US" sz="1600" dirty="0" smtClean="0"/>
              <a:t>：</a:t>
            </a:r>
            <a:r>
              <a:rPr lang="en-US" altLang="ja-JP" sz="1600" dirty="0" smtClean="0"/>
              <a:t>14-19</a:t>
            </a:r>
            <a:endParaRPr kumimoji="1" lang="ja-JP" altLang="en-US" sz="1600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62405" y="862403"/>
            <a:ext cx="6682083" cy="4957274"/>
          </a:xfrm>
          <a:prstGeom prst="rect">
            <a:avLst/>
          </a:prstGeom>
        </p:spPr>
      </p:pic>
      <p:pic>
        <p:nvPicPr>
          <p:cNvPr id="4" name="図 3" descr="IMG_002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11188" y="368839"/>
            <a:ext cx="4894819" cy="4335783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5115346" y="5598088"/>
            <a:ext cx="3846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 smtClean="0"/>
              <a:t>伊藤嘉昭（</a:t>
            </a:r>
            <a:r>
              <a:rPr kumimoji="1" lang="en-US" altLang="ja-JP" dirty="0" smtClean="0"/>
              <a:t>1966</a:t>
            </a:r>
            <a:r>
              <a:rPr kumimoji="1" lang="ja-JP" altLang="en-US" dirty="0" smtClean="0"/>
              <a:t>）　比較生態学　第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刷</a:t>
            </a:r>
            <a:endParaRPr kumimoji="1" lang="en-US" altLang="ja-JP" dirty="0" smtClean="0"/>
          </a:p>
          <a:p>
            <a:pPr algn="ctr"/>
            <a:r>
              <a:rPr lang="ja-JP" altLang="en-US" dirty="0" smtClean="0"/>
              <a:t>岩波書店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55211" y="-1433493"/>
            <a:ext cx="4775926" cy="8989978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845945" y="5598088"/>
            <a:ext cx="3846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 smtClean="0"/>
              <a:t>伊藤嘉昭（</a:t>
            </a:r>
            <a:r>
              <a:rPr kumimoji="1" lang="en-US" altLang="ja-JP" dirty="0" smtClean="0"/>
              <a:t>1966</a:t>
            </a:r>
            <a:r>
              <a:rPr kumimoji="1" lang="ja-JP" altLang="en-US" dirty="0" smtClean="0"/>
              <a:t>）　比較生態学　第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刷</a:t>
            </a:r>
            <a:endParaRPr kumimoji="1" lang="en-US" altLang="ja-JP" dirty="0" smtClean="0"/>
          </a:p>
          <a:p>
            <a:pPr algn="ctr"/>
            <a:r>
              <a:rPr lang="ja-JP" altLang="en-US" dirty="0" smtClean="0"/>
              <a:t>岩波書店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1780" y="-325105"/>
            <a:ext cx="6372564" cy="7259526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2379671" y="2339425"/>
            <a:ext cx="31290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88404" y="2254758"/>
            <a:ext cx="29072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476539" y="235457"/>
            <a:ext cx="31290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147506" y="6211669"/>
            <a:ext cx="5698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 smtClean="0"/>
              <a:t>J P Grime (1979) Plant Strategies and Vegetation Processes</a:t>
            </a:r>
          </a:p>
          <a:p>
            <a:pPr algn="ctr"/>
            <a:r>
              <a:rPr kumimoji="1" lang="en-US" altLang="ja-JP" dirty="0" smtClean="0"/>
              <a:t>John Wiley &amp; Sons</a:t>
            </a:r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64429" y="-1471104"/>
            <a:ext cx="5416409" cy="9345269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84457" y="-1484458"/>
            <a:ext cx="6129867" cy="9098782"/>
          </a:xfrm>
          <a:prstGeom prst="rect">
            <a:avLst/>
          </a:prstGeom>
        </p:spPr>
      </p:pic>
      <p:sp>
        <p:nvSpPr>
          <p:cNvPr id="4" name="フリーフォーム 3"/>
          <p:cNvSpPr/>
          <p:nvPr/>
        </p:nvSpPr>
        <p:spPr>
          <a:xfrm>
            <a:off x="3282950" y="2782677"/>
            <a:ext cx="855253" cy="686274"/>
          </a:xfrm>
          <a:custGeom>
            <a:avLst/>
            <a:gdLst>
              <a:gd name="connsiteX0" fmla="*/ 647700 w 855253"/>
              <a:gd name="connsiteY0" fmla="*/ 4973 h 686274"/>
              <a:gd name="connsiteX1" fmla="*/ 0 w 855253"/>
              <a:gd name="connsiteY1" fmla="*/ 246273 h 686274"/>
              <a:gd name="connsiteX2" fmla="*/ 0 w 855253"/>
              <a:gd name="connsiteY2" fmla="*/ 246273 h 686274"/>
              <a:gd name="connsiteX3" fmla="*/ 165100 w 855253"/>
              <a:gd name="connsiteY3" fmla="*/ 678073 h 686274"/>
              <a:gd name="connsiteX4" fmla="*/ 825500 w 855253"/>
              <a:gd name="connsiteY4" fmla="*/ 493923 h 686274"/>
              <a:gd name="connsiteX5" fmla="*/ 730250 w 855253"/>
              <a:gd name="connsiteY5" fmla="*/ 62123 h 686274"/>
              <a:gd name="connsiteX6" fmla="*/ 647700 w 855253"/>
              <a:gd name="connsiteY6" fmla="*/ 4973 h 68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253" h="686274">
                <a:moveTo>
                  <a:pt x="647700" y="4973"/>
                </a:moveTo>
                <a:lnTo>
                  <a:pt x="0" y="246273"/>
                </a:lnTo>
                <a:lnTo>
                  <a:pt x="0" y="246273"/>
                </a:lnTo>
                <a:cubicBezTo>
                  <a:pt x="27517" y="318240"/>
                  <a:pt x="27517" y="636798"/>
                  <a:pt x="165100" y="678073"/>
                </a:cubicBezTo>
                <a:cubicBezTo>
                  <a:pt x="302683" y="719348"/>
                  <a:pt x="731308" y="596581"/>
                  <a:pt x="825500" y="493923"/>
                </a:cubicBezTo>
                <a:cubicBezTo>
                  <a:pt x="919692" y="391265"/>
                  <a:pt x="763058" y="141498"/>
                  <a:pt x="730250" y="62123"/>
                </a:cubicBezTo>
                <a:cubicBezTo>
                  <a:pt x="697442" y="-17252"/>
                  <a:pt x="663046" y="210"/>
                  <a:pt x="647700" y="49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147506" y="6119744"/>
            <a:ext cx="5698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 smtClean="0"/>
              <a:t>J P Grime (1979) Plant Strategies and Vegetation Processes</a:t>
            </a:r>
          </a:p>
          <a:p>
            <a:pPr algn="ctr"/>
            <a:r>
              <a:rPr kumimoji="1" lang="en-US" altLang="ja-JP" dirty="0" smtClean="0"/>
              <a:t>John Wiley &amp; Sons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MG_00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94" y="240280"/>
            <a:ext cx="6673579" cy="6071678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354601" y="6411693"/>
            <a:ext cx="60595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 smtClean="0"/>
              <a:t>山﨑史織（</a:t>
            </a:r>
            <a:r>
              <a:rPr lang="en-US" altLang="ja-JP" sz="1600" dirty="0" smtClean="0"/>
              <a:t>1982</a:t>
            </a:r>
            <a:r>
              <a:rPr lang="ja-JP" altLang="en-US" sz="1600" dirty="0" smtClean="0"/>
              <a:t>）　河原水辺植物の帯状分布　植物と自然　</a:t>
            </a:r>
            <a:r>
              <a:rPr lang="en-US" altLang="ja-JP" sz="1600" dirty="0" smtClean="0"/>
              <a:t>16</a:t>
            </a:r>
            <a:r>
              <a:rPr lang="ja-JP" altLang="en-US" sz="1600" dirty="0" smtClean="0"/>
              <a:t>：</a:t>
            </a:r>
            <a:r>
              <a:rPr lang="en-US" altLang="ja-JP" sz="1600" dirty="0" smtClean="0"/>
              <a:t>14-19</a:t>
            </a:r>
            <a:endParaRPr kumimoji="1" lang="ja-JP" altLang="en-US" sz="1600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3849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544" y="665715"/>
            <a:ext cx="6608290" cy="5776277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7206477" y="5888595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 smtClean="0"/>
              <a:t>生態学入門</a:t>
            </a:r>
            <a:endParaRPr kumimoji="1" lang="en-US" altLang="ja-JP" dirty="0" smtClean="0"/>
          </a:p>
          <a:p>
            <a:pPr algn="ctr"/>
            <a:r>
              <a:rPr lang="ja-JP" altLang="en-US" dirty="0" smtClean="0"/>
              <a:t>第</a:t>
            </a:r>
            <a:r>
              <a:rPr lang="en-US" altLang="ja-JP" dirty="0" smtClean="0"/>
              <a:t>2</a:t>
            </a:r>
            <a:r>
              <a:rPr lang="ja-JP" altLang="en-US" dirty="0" smtClean="0"/>
              <a:t>版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67017" y="-815636"/>
            <a:ext cx="5658311" cy="8513303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7052534" y="5888595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 smtClean="0"/>
              <a:t>生態学入門</a:t>
            </a:r>
            <a:endParaRPr kumimoji="1" lang="en-US" altLang="ja-JP" dirty="0" smtClean="0"/>
          </a:p>
          <a:p>
            <a:pPr algn="ctr"/>
            <a:r>
              <a:rPr lang="ja-JP" altLang="en-US" dirty="0" smtClean="0"/>
              <a:t>第</a:t>
            </a:r>
            <a:r>
              <a:rPr lang="en-US" altLang="ja-JP" dirty="0" smtClean="0"/>
              <a:t>2</a:t>
            </a:r>
            <a:r>
              <a:rPr lang="ja-JP" altLang="en-US" dirty="0" smtClean="0"/>
              <a:t>版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3251" y="333610"/>
            <a:ext cx="6600296" cy="6165296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6457470" y="6070075"/>
            <a:ext cx="265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嶋田ら</a:t>
            </a:r>
            <a:endParaRPr lang="en-US" altLang="ja-JP" dirty="0" smtClean="0"/>
          </a:p>
          <a:p>
            <a:r>
              <a:rPr kumimoji="1" lang="ja-JP" altLang="en-US" dirty="0" smtClean="0"/>
              <a:t>動物生態学（新版　</a:t>
            </a:r>
            <a:r>
              <a:rPr kumimoji="1" lang="en-US" altLang="ja-JP" dirty="0" smtClean="0"/>
              <a:t>2009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4542" y="0"/>
            <a:ext cx="3111939" cy="2085062"/>
          </a:xfrm>
          <a:prstGeom prst="rect">
            <a:avLst/>
          </a:prstGeom>
        </p:spPr>
      </p:pic>
      <p:pic>
        <p:nvPicPr>
          <p:cNvPr id="4" name="図 3" descr="IMG_001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55643" y="-6775"/>
            <a:ext cx="5777460" cy="6599254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5291806" y="6465908"/>
            <a:ext cx="1917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生態学入門第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版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338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495" y="2943419"/>
            <a:ext cx="2708890" cy="391458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4668" y="2943419"/>
            <a:ext cx="6003958" cy="391458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495" y="91535"/>
            <a:ext cx="4425000" cy="27966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5739921" y="159482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舟山（野口）幸子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8905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88" y="194512"/>
            <a:ext cx="3819530" cy="3489786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663" y="-147669"/>
            <a:ext cx="10497297" cy="37370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2312" y="3482634"/>
            <a:ext cx="8438415" cy="3375366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8063457" y="-147669"/>
            <a:ext cx="1457133" cy="36303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808840" y="2142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成長解析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0D167-D0C9-414D-998E-E23CE5ECBEF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890524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</TotalTime>
  <Words>177</Words>
  <Application>Microsoft Macintosh PowerPoint</Application>
  <PresentationFormat>画面に合わせる (4:3)</PresentationFormat>
  <Paragraphs>71</Paragraphs>
  <Slides>24</Slides>
  <Notes>1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29" baseType="lpstr">
      <vt:lpstr>Calibri</vt:lpstr>
      <vt:lpstr>ＭＳ Ｐゴシック</vt:lpstr>
      <vt:lpstr>Arial</vt:lpstr>
      <vt:lpstr>ホワイト</vt:lpstr>
      <vt:lpstr>数式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>東京大学</Company>
  <LinksUpToDate>false</LinksUpToDate>
  <SharedDoc>false</SharedDoc>
  <HyperlinkBase/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寺島一郎</dc:creator>
  <cp:keywords/>
  <dc:description/>
  <cp:lastModifiedBy>寺島一郎</cp:lastModifiedBy>
  <cp:revision>16</cp:revision>
  <cp:lastPrinted>2014-12-01T01:04:18Z</cp:lastPrinted>
  <dcterms:created xsi:type="dcterms:W3CDTF">2014-11-28T05:39:26Z</dcterms:created>
  <dcterms:modified xsi:type="dcterms:W3CDTF">2017-01-07T07:32:48Z</dcterms:modified>
  <cp:category/>
</cp:coreProperties>
</file>