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61" r:id="rId2"/>
    <p:sldId id="262" r:id="rId3"/>
    <p:sldId id="263" r:id="rId4"/>
    <p:sldId id="265" r:id="rId5"/>
    <p:sldId id="266" r:id="rId6"/>
    <p:sldId id="267" r:id="rId7"/>
    <p:sldId id="268" r:id="rId8"/>
    <p:sldId id="269" r:id="rId9"/>
    <p:sldId id="272" r:id="rId10"/>
    <p:sldId id="297" r:id="rId11"/>
    <p:sldId id="273" r:id="rId12"/>
    <p:sldId id="274" r:id="rId13"/>
    <p:sldId id="275" r:id="rId14"/>
    <p:sldId id="271" r:id="rId15"/>
    <p:sldId id="289" r:id="rId16"/>
    <p:sldId id="290" r:id="rId17"/>
    <p:sldId id="291" r:id="rId18"/>
    <p:sldId id="292" r:id="rId19"/>
    <p:sldId id="298" r:id="rId20"/>
    <p:sldId id="299" r:id="rId21"/>
    <p:sldId id="300" r:id="rId22"/>
    <p:sldId id="276" r:id="rId23"/>
    <p:sldId id="277" r:id="rId24"/>
    <p:sldId id="301" r:id="rId25"/>
    <p:sldId id="302" r:id="rId26"/>
    <p:sldId id="278" r:id="rId27"/>
    <p:sldId id="295" r:id="rId28"/>
    <p:sldId id="296" r:id="rId29"/>
    <p:sldId id="303" r:id="rId30"/>
    <p:sldId id="304" r:id="rId31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03"/>
    <p:restoredTop sz="94713"/>
  </p:normalViewPr>
  <p:slideViewPr>
    <p:cSldViewPr snapToGrid="0" snapToObjects="1" showGuides="1">
      <p:cViewPr varScale="1">
        <p:scale>
          <a:sx n="145" d="100"/>
          <a:sy n="145" d="100"/>
        </p:scale>
        <p:origin x="600" y="176"/>
      </p:cViewPr>
      <p:guideLst>
        <p:guide orient="horz" pos="223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handoutMaster" Target="handoutMasters/handoutMaster1.xml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E3F537-F525-9F45-AE32-FF55C7C9ED76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046F8A-A5B5-F64F-B587-7A3F2F07B0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993687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DAF772-E478-634F-BD62-50C8BD139646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A556E3-DC21-FD41-B345-9A426D5E4C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099448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F0F457-49DD-C04E-8DDD-B47B2C07046E}" type="slidenum">
              <a:rPr lang="en-US" altLang="ja-JP"/>
              <a:pPr/>
              <a:t>1</a:t>
            </a:fld>
            <a:endParaRPr lang="en-US" altLang="ja-JP"/>
          </a:p>
        </p:txBody>
      </p:sp>
      <p:sp>
        <p:nvSpPr>
          <p:cNvPr id="27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7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0991407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A535A7F-A7D6-5248-BEF6-49F2A9C5E819}" type="slidenum">
              <a:rPr lang="en-US" altLang="ja-JP"/>
              <a:pPr>
                <a:defRPr/>
              </a:pPr>
              <a:t>12</a:t>
            </a:fld>
            <a:endParaRPr lang="en-US" altLang="ja-JP"/>
          </a:p>
        </p:txBody>
      </p:sp>
      <p:sp>
        <p:nvSpPr>
          <p:cNvPr id="491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91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6066472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95FC6-0C3E-E349-841A-4E135E20E9F7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4035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687D3A-FEE8-ED4E-983B-CD2D655CF140}" type="slidenum">
              <a:rPr lang="en-US" altLang="ja-JP"/>
              <a:pPr/>
              <a:t>26</a:t>
            </a:fld>
            <a:endParaRPr lang="en-US" altLang="ja-JP"/>
          </a:p>
        </p:txBody>
      </p:sp>
      <p:sp>
        <p:nvSpPr>
          <p:cNvPr id="18022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80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35876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8B948AC-487B-B24A-8D48-C239CB6DD2A7}" type="slidenum">
              <a:rPr lang="en-US" altLang="ja-JP"/>
              <a:pPr>
                <a:defRPr/>
              </a:pPr>
              <a:t>2</a:t>
            </a:fld>
            <a:endParaRPr lang="en-US" altLang="ja-JP"/>
          </a:p>
        </p:txBody>
      </p:sp>
      <p:sp>
        <p:nvSpPr>
          <p:cNvPr id="447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47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13965432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925D94-69C8-8141-BA6E-37B339BB765E}" type="slidenum">
              <a:rPr lang="en-US" altLang="ja-JP"/>
              <a:pPr>
                <a:defRPr/>
              </a:pPr>
              <a:t>4</a:t>
            </a:fld>
            <a:endParaRPr lang="en-US" altLang="ja-JP"/>
          </a:p>
        </p:txBody>
      </p:sp>
      <p:sp>
        <p:nvSpPr>
          <p:cNvPr id="483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83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1853574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9C1F135-FC1F-F845-BAE2-907DE49C9A01}" type="slidenum">
              <a:rPr lang="en-US" altLang="ja-JP"/>
              <a:pPr>
                <a:defRPr/>
              </a:pPr>
              <a:t>5</a:t>
            </a:fld>
            <a:endParaRPr lang="en-US" altLang="ja-JP"/>
          </a:p>
        </p:txBody>
      </p:sp>
      <p:sp>
        <p:nvSpPr>
          <p:cNvPr id="451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51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16249052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5C65D20-4F56-5641-A4D9-2E6F35E5EEDF}" type="slidenum">
              <a:rPr lang="en-US" altLang="ja-JP"/>
              <a:pPr>
                <a:defRPr/>
              </a:pPr>
              <a:t>6</a:t>
            </a:fld>
            <a:endParaRPr lang="en-US" altLang="ja-JP"/>
          </a:p>
        </p:txBody>
      </p:sp>
      <p:sp>
        <p:nvSpPr>
          <p:cNvPr id="452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52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2335020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208047-B0F7-4F47-A18B-8A8E49B19768}" type="slidenum">
              <a:rPr lang="en-US" altLang="ja-JP"/>
              <a:pPr>
                <a:defRPr/>
              </a:pPr>
              <a:t>7</a:t>
            </a:fld>
            <a:endParaRPr lang="en-US" altLang="ja-JP"/>
          </a:p>
        </p:txBody>
      </p:sp>
      <p:sp>
        <p:nvSpPr>
          <p:cNvPr id="453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53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10165161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050A036-813C-2848-B73B-2DC4748D19C4}" type="slidenum">
              <a:rPr lang="en-US" altLang="ja-JP"/>
              <a:pPr>
                <a:defRPr/>
              </a:pPr>
              <a:t>8</a:t>
            </a:fld>
            <a:endParaRPr lang="en-US" altLang="ja-JP"/>
          </a:p>
        </p:txBody>
      </p:sp>
      <p:sp>
        <p:nvSpPr>
          <p:cNvPr id="454658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54659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753966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745E88F-A825-0042-AB6D-93B199EADF75}" type="slidenum">
              <a:rPr lang="en-US" altLang="ja-JP"/>
              <a:pPr>
                <a:defRPr/>
              </a:pPr>
              <a:t>9</a:t>
            </a:fld>
            <a:endParaRPr lang="en-US" altLang="ja-JP"/>
          </a:p>
        </p:txBody>
      </p:sp>
      <p:sp>
        <p:nvSpPr>
          <p:cNvPr id="456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56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1761952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2EF843-9129-CB45-9629-17C51865D8AD}" type="slidenum">
              <a:rPr lang="en-US" altLang="ja-JP"/>
              <a:pPr>
                <a:defRPr/>
              </a:pPr>
              <a:t>11</a:t>
            </a:fld>
            <a:endParaRPr lang="en-US" altLang="ja-JP"/>
          </a:p>
        </p:txBody>
      </p:sp>
      <p:sp>
        <p:nvSpPr>
          <p:cNvPr id="333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33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2080949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FCC1E-4488-2A46-87CF-AD2976FA3A45}" type="datetime1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5D565-CE55-FA49-812E-A802F3ED82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2597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A750-84E1-CF40-B694-CFEE3E59771B}" type="datetime1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5D565-CE55-FA49-812E-A802F3ED82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9848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92E34-26FF-BA48-84CF-1DC66A079190}" type="datetime1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5D565-CE55-FA49-812E-A802F3ED82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049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407C4-020A-C04D-AFE3-050FE53FA2CC}" type="datetime1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5D565-CE55-FA49-812E-A802F3ED82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9349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8BBC3-5FCE-654D-A6E6-F41921F2F94D}" type="datetime1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5D565-CE55-FA49-812E-A802F3ED82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8424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AA803-3FE8-C947-A518-A7A11F2685F8}" type="datetime1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5D565-CE55-FA49-812E-A802F3ED82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4261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D2916-4313-3E4E-8483-8589D2AAEC5F}" type="datetime1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5D565-CE55-FA49-812E-A802F3ED82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2871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A8AFB-3D44-E949-9FDB-0E31448FA462}" type="datetime1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5D565-CE55-FA49-812E-A802F3ED82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879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A6618-CD26-014F-8D2D-D4BA208D8A57}" type="datetime1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5D565-CE55-FA49-812E-A802F3ED82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9621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04CA4-BB05-0D46-9D40-02A7A3918DAA}" type="datetime1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5D565-CE55-FA49-812E-A802F3ED82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3806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A6BFB-0C98-2444-BA7B-1CBA24F8DB59}" type="datetime1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5D565-CE55-FA49-812E-A802F3ED82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9522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4E629-E908-2C4F-A1C3-19DAA7E7BC5B}" type="datetime1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05D565-CE55-FA49-812E-A802F3ED82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1672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slideLayout" Target="../slideLayouts/slideLayout7.xml"/><Relationship Id="rId3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4" Type="http://schemas.openxmlformats.org/officeDocument/2006/relationships/image" Target="../media/image29.jpeg"/><Relationship Id="rId5" Type="http://schemas.openxmlformats.org/officeDocument/2006/relationships/image" Target="../media/image30.jpeg"/><Relationship Id="rId6" Type="http://schemas.openxmlformats.org/officeDocument/2006/relationships/image" Target="../media/image31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3.jpeg"/><Relationship Id="rId5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663" y="541338"/>
            <a:ext cx="6858000" cy="6850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1252" name="Oval 4"/>
          <p:cNvSpPr>
            <a:spLocks noChangeArrowheads="1"/>
          </p:cNvSpPr>
          <p:nvPr/>
        </p:nvSpPr>
        <p:spPr bwMode="auto">
          <a:xfrm>
            <a:off x="6199187" y="6186488"/>
            <a:ext cx="228600" cy="228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81253" name="Oval 5"/>
          <p:cNvSpPr>
            <a:spLocks noChangeArrowheads="1"/>
          </p:cNvSpPr>
          <p:nvPr/>
        </p:nvSpPr>
        <p:spPr bwMode="auto">
          <a:xfrm>
            <a:off x="517525" y="6440488"/>
            <a:ext cx="228600" cy="228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81254" name="Rectangle 6"/>
          <p:cNvSpPr>
            <a:spLocks noChangeArrowheads="1"/>
          </p:cNvSpPr>
          <p:nvPr/>
        </p:nvSpPr>
        <p:spPr bwMode="auto">
          <a:xfrm>
            <a:off x="6083300" y="6081713"/>
            <a:ext cx="3857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sz="2000" i="1">
                <a:latin typeface="Symbol" charset="0"/>
              </a:rPr>
              <a:t>e</a:t>
            </a:r>
            <a:r>
              <a:rPr lang="en-US" altLang="ja-JP" sz="2000" i="1" baseline="-25000">
                <a:latin typeface="Symbol" charset="0"/>
              </a:rPr>
              <a:t>l</a:t>
            </a:r>
            <a:endParaRPr lang="en-US" altLang="ja-JP"/>
          </a:p>
        </p:txBody>
      </p:sp>
      <p:sp>
        <p:nvSpPr>
          <p:cNvPr id="181255" name="Rectangle 7"/>
          <p:cNvSpPr>
            <a:spLocks noChangeArrowheads="1"/>
          </p:cNvSpPr>
          <p:nvPr/>
        </p:nvSpPr>
        <p:spPr bwMode="auto">
          <a:xfrm>
            <a:off x="412750" y="6337300"/>
            <a:ext cx="3857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sz="2000" i="1">
                <a:latin typeface="Symbol" charset="0"/>
              </a:rPr>
              <a:t>e</a:t>
            </a:r>
            <a:r>
              <a:rPr lang="en-US" altLang="ja-JP" sz="2000" i="1" baseline="-25000">
                <a:latin typeface="Symbol" charset="0"/>
              </a:rPr>
              <a:t>l</a:t>
            </a:r>
            <a:endParaRPr lang="en-US" altLang="ja-JP"/>
          </a:p>
        </p:txBody>
      </p:sp>
      <p:sp>
        <p:nvSpPr>
          <p:cNvPr id="181257" name="Rectangle 9"/>
          <p:cNvSpPr>
            <a:spLocks noChangeArrowheads="1"/>
          </p:cNvSpPr>
          <p:nvPr/>
        </p:nvSpPr>
        <p:spPr bwMode="auto">
          <a:xfrm>
            <a:off x="-93663" y="5257800"/>
            <a:ext cx="7848600" cy="2362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 dirty="0"/>
          </a:p>
        </p:txBody>
      </p:sp>
      <p:sp>
        <p:nvSpPr>
          <p:cNvPr id="181258" name="Rectangle 10"/>
          <p:cNvSpPr>
            <a:spLocks noChangeArrowheads="1"/>
          </p:cNvSpPr>
          <p:nvPr/>
        </p:nvSpPr>
        <p:spPr bwMode="auto">
          <a:xfrm>
            <a:off x="-93663" y="5486400"/>
            <a:ext cx="89154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ja-JP" altLang="en-US" dirty="0" smtClean="0">
                <a:latin typeface="Helvetica" charset="0"/>
                <a:ea typeface="ＭＳ ゴシック" charset="0"/>
                <a:cs typeface="ＭＳ ゴシック" charset="0"/>
              </a:rPr>
              <a:t>物体から</a:t>
            </a:r>
            <a:r>
              <a:rPr lang="ja-JP" altLang="en-US" dirty="0">
                <a:latin typeface="Helvetica" charset="0"/>
                <a:ea typeface="ＭＳ ゴシック" charset="0"/>
                <a:cs typeface="ＭＳ ゴシック" charset="0"/>
              </a:rPr>
              <a:t>の放射の波長組成、総量は物体の表面温度</a:t>
            </a:r>
            <a:r>
              <a:rPr lang="en-US" altLang="ja-JP" dirty="0">
                <a:latin typeface="Helvetica" charset="0"/>
                <a:ea typeface="ＭＳ ゴシック" charset="0"/>
                <a:cs typeface="ＭＳ ゴシック" charset="0"/>
              </a:rPr>
              <a:t> T </a:t>
            </a:r>
            <a:r>
              <a:rPr lang="ja-JP" altLang="en-US" dirty="0">
                <a:latin typeface="Helvetica" charset="0"/>
                <a:ea typeface="ＭＳ ゴシック" charset="0"/>
                <a:cs typeface="ＭＳ ゴシック" charset="0"/>
              </a:rPr>
              <a:t>で決まる。</a:t>
            </a:r>
            <a:endParaRPr lang="en-US" altLang="ja-JP" dirty="0">
              <a:latin typeface="Helvetica" charset="0"/>
              <a:ea typeface="ＭＳ ゴシック" charset="0"/>
              <a:cs typeface="ＭＳ ゴシック" charset="0"/>
            </a:endParaRPr>
          </a:p>
          <a:p>
            <a:r>
              <a:rPr lang="ja-JP" altLang="en-US" dirty="0" smtClean="0">
                <a:latin typeface="Helvetica" charset="0"/>
                <a:ea typeface="ＭＳ ゴシック" charset="0"/>
                <a:cs typeface="ＭＳ ゴシック" charset="0"/>
              </a:rPr>
              <a:t>（プランクの</a:t>
            </a:r>
            <a:r>
              <a:rPr lang="ja-JP" altLang="en-US" dirty="0">
                <a:latin typeface="Helvetica" charset="0"/>
                <a:ea typeface="ＭＳ ゴシック" charset="0"/>
                <a:cs typeface="ＭＳ ゴシック" charset="0"/>
              </a:rPr>
              <a:t>分布則</a:t>
            </a:r>
            <a:r>
              <a:rPr lang="ja-JP" altLang="en-US" dirty="0" smtClean="0">
                <a:latin typeface="Helvetica" charset="0"/>
                <a:ea typeface="ＭＳ ゴシック" charset="0"/>
                <a:cs typeface="ＭＳ ゴシック" charset="0"/>
              </a:rPr>
              <a:t>、ステファン</a:t>
            </a:r>
            <a:r>
              <a:rPr lang="en-US" altLang="ja-JP" dirty="0" smtClean="0">
                <a:latin typeface="Helvetica" charset="0"/>
                <a:ea typeface="ＭＳ ゴシック" charset="0"/>
                <a:cs typeface="ＭＳ ゴシック" charset="0"/>
              </a:rPr>
              <a:t>-</a:t>
            </a:r>
            <a:r>
              <a:rPr lang="ja-JP" altLang="en-US" dirty="0" smtClean="0">
                <a:latin typeface="Helvetica" charset="0"/>
                <a:ea typeface="ＭＳ ゴシック" charset="0"/>
                <a:cs typeface="ＭＳ ゴシック" charset="0"/>
              </a:rPr>
              <a:t>ボルツマン則</a:t>
            </a:r>
            <a:r>
              <a:rPr lang="ja-JP" altLang="en-US" dirty="0">
                <a:latin typeface="Helvetica" charset="0"/>
                <a:ea typeface="ＭＳ ゴシック" charset="0"/>
                <a:cs typeface="ＭＳ ゴシック" charset="0"/>
              </a:rPr>
              <a:t>）</a:t>
            </a:r>
            <a:endParaRPr lang="en-US" altLang="ja-JP" dirty="0">
              <a:latin typeface="Helvetica" charset="0"/>
              <a:ea typeface="ＭＳ ゴシック" charset="0"/>
              <a:cs typeface="ＭＳ ゴシック" charset="0"/>
            </a:endParaRPr>
          </a:p>
          <a:p>
            <a:r>
              <a:rPr lang="ja-JP" altLang="en-US" dirty="0">
                <a:latin typeface="Helvetica" charset="0"/>
                <a:ea typeface="ＭＳ ゴシック" charset="0"/>
                <a:cs typeface="ＭＳ ゴシック" charset="0"/>
              </a:rPr>
              <a:t>・表面温度が高いほど</a:t>
            </a:r>
            <a:r>
              <a:rPr lang="ja-JP" altLang="en-US" dirty="0" smtClean="0">
                <a:latin typeface="Helvetica" charset="0"/>
                <a:ea typeface="ＭＳ ゴシック" charset="0"/>
                <a:cs typeface="ＭＳ ゴシック" charset="0"/>
              </a:rPr>
              <a:t>、放射の波長は短くなる。</a:t>
            </a:r>
            <a:endParaRPr lang="en-US" altLang="ja-JP" dirty="0">
              <a:latin typeface="Helvetica" charset="0"/>
              <a:ea typeface="ＭＳ ゴシック" charset="0"/>
              <a:cs typeface="ＭＳ ゴシック" charset="0"/>
            </a:endParaRPr>
          </a:p>
          <a:p>
            <a:r>
              <a:rPr lang="ja-JP" altLang="en-US" dirty="0">
                <a:latin typeface="Helvetica" charset="0"/>
                <a:ea typeface="ＭＳ ゴシック" charset="0"/>
                <a:cs typeface="ＭＳ ゴシック" charset="0"/>
              </a:rPr>
              <a:t>・放射の総量（</a:t>
            </a:r>
            <a:r>
              <a:rPr lang="en-US" altLang="ja-JP" dirty="0" smtClean="0">
                <a:latin typeface="Helvetica" charset="0"/>
                <a:ea typeface="ＭＳ ゴシック" charset="0"/>
                <a:cs typeface="ＭＳ ゴシック" charset="0"/>
              </a:rPr>
              <a:t>W / m</a:t>
            </a:r>
            <a:r>
              <a:rPr lang="en-US" altLang="ja-JP" baseline="30000" dirty="0" smtClean="0">
                <a:latin typeface="Helvetica" charset="0"/>
                <a:ea typeface="ＭＳ ゴシック" charset="0"/>
                <a:cs typeface="ＭＳ ゴシック" charset="0"/>
              </a:rPr>
              <a:t>2</a:t>
            </a:r>
            <a:r>
              <a:rPr lang="ja-JP" altLang="en-US" dirty="0">
                <a:latin typeface="Helvetica" charset="0"/>
                <a:ea typeface="ＭＳ ゴシック" charset="0"/>
                <a:cs typeface="ＭＳ ゴシック" charset="0"/>
              </a:rPr>
              <a:t>）＝</a:t>
            </a:r>
            <a:r>
              <a:rPr lang="en-US" altLang="ja-JP" dirty="0">
                <a:latin typeface="Symbol" charset="0"/>
                <a:ea typeface="ＭＳ ゴシック" charset="0"/>
                <a:cs typeface="ＭＳ ゴシック" charset="0"/>
              </a:rPr>
              <a:t>s</a:t>
            </a:r>
            <a:r>
              <a:rPr lang="en-US" altLang="ja-JP" dirty="0">
                <a:latin typeface="Helvetica" charset="0"/>
                <a:ea typeface="ＭＳ ゴシック" charset="0"/>
                <a:cs typeface="ＭＳ ゴシック" charset="0"/>
              </a:rPr>
              <a:t>T</a:t>
            </a:r>
            <a:r>
              <a:rPr lang="en-US" altLang="ja-JP" baseline="30000" dirty="0">
                <a:latin typeface="Helvetica" charset="0"/>
                <a:ea typeface="ＭＳ ゴシック" charset="0"/>
                <a:cs typeface="ＭＳ ゴシック" charset="0"/>
              </a:rPr>
              <a:t>4</a:t>
            </a:r>
            <a:r>
              <a:rPr lang="en-US" altLang="ja-JP" dirty="0">
                <a:latin typeface="Helvetica" charset="0"/>
                <a:ea typeface="ＭＳ ゴシック" charset="0"/>
                <a:cs typeface="ＭＳ ゴシック" charset="0"/>
              </a:rPr>
              <a:t> </a:t>
            </a:r>
            <a:r>
              <a:rPr lang="ja-JP" altLang="en-US" dirty="0">
                <a:latin typeface="Helvetica" charset="0"/>
                <a:ea typeface="ＭＳ ゴシック" charset="0"/>
                <a:cs typeface="ＭＳ ゴシック" charset="0"/>
              </a:rPr>
              <a:t>（</a:t>
            </a:r>
            <a:r>
              <a:rPr lang="en-US" altLang="ja-JP" dirty="0">
                <a:latin typeface="Symbol" charset="0"/>
                <a:ea typeface="ＭＳ ゴシック" charset="0"/>
                <a:cs typeface="ＭＳ ゴシック" charset="0"/>
              </a:rPr>
              <a:t>s</a:t>
            </a:r>
            <a:r>
              <a:rPr lang="ja-JP" altLang="en-US" dirty="0">
                <a:latin typeface="Helvetica" charset="0"/>
                <a:ea typeface="ＭＳ ゴシック" charset="0"/>
                <a:cs typeface="ＭＳ ゴシック" charset="0"/>
              </a:rPr>
              <a:t>はステファン</a:t>
            </a:r>
            <a:r>
              <a:rPr lang="en-US" altLang="ja-JP" dirty="0">
                <a:latin typeface="Helvetica" charset="0"/>
                <a:ea typeface="ＭＳ ゴシック" charset="0"/>
                <a:cs typeface="ＭＳ ゴシック" charset="0"/>
              </a:rPr>
              <a:t>-</a:t>
            </a:r>
            <a:r>
              <a:rPr lang="ja-JP" altLang="en-US" dirty="0">
                <a:latin typeface="Helvetica" charset="0"/>
                <a:ea typeface="ＭＳ ゴシック" charset="0"/>
                <a:cs typeface="ＭＳ ゴシック" charset="0"/>
              </a:rPr>
              <a:t>ボルツマン定数）</a:t>
            </a:r>
            <a:endParaRPr lang="ja-JP" altLang="en-US" dirty="0"/>
          </a:p>
        </p:txBody>
      </p:sp>
      <p:sp>
        <p:nvSpPr>
          <p:cNvPr id="181259" name="Rectangle 11"/>
          <p:cNvSpPr>
            <a:spLocks noChangeArrowheads="1"/>
          </p:cNvSpPr>
          <p:nvPr/>
        </p:nvSpPr>
        <p:spPr bwMode="auto">
          <a:xfrm>
            <a:off x="1658937" y="2971800"/>
            <a:ext cx="30480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ja-JP" altLang="en-US" dirty="0">
                <a:ea typeface="ＭＳ ゴシック" charset="0"/>
                <a:cs typeface="ＭＳ ゴシック" charset="0"/>
              </a:rPr>
              <a:t>太陽　　　</a:t>
            </a:r>
            <a:r>
              <a:rPr lang="en-US" altLang="ja-JP" dirty="0">
                <a:ea typeface="ＭＳ ゴシック" charset="0"/>
                <a:cs typeface="ＭＳ ゴシック" charset="0"/>
              </a:rPr>
              <a:t> </a:t>
            </a:r>
            <a:r>
              <a:rPr lang="ja-JP" altLang="en-US" dirty="0">
                <a:ea typeface="ＭＳ ゴシック" charset="0"/>
                <a:cs typeface="ＭＳ ゴシック" charset="0"/>
              </a:rPr>
              <a:t>　</a:t>
            </a:r>
            <a:r>
              <a:rPr lang="en-US" altLang="ja-JP" dirty="0" smtClean="0">
                <a:ea typeface="ＭＳ ゴシック" charset="0"/>
                <a:cs typeface="ＭＳ ゴシック" charset="0"/>
              </a:rPr>
              <a:t>     </a:t>
            </a:r>
            <a:r>
              <a:rPr lang="ja-JP" altLang="en-US" dirty="0">
                <a:ea typeface="ＭＳ ゴシック" charset="0"/>
                <a:cs typeface="ＭＳ ゴシック" charset="0"/>
              </a:rPr>
              <a:t>　地物</a:t>
            </a:r>
            <a:endParaRPr lang="ja-JP" altLang="en-US" dirty="0"/>
          </a:p>
        </p:txBody>
      </p:sp>
      <p:sp>
        <p:nvSpPr>
          <p:cNvPr id="181260" name="Line 12"/>
          <p:cNvSpPr>
            <a:spLocks noChangeShapeType="1"/>
          </p:cNvSpPr>
          <p:nvPr/>
        </p:nvSpPr>
        <p:spPr bwMode="auto">
          <a:xfrm flipV="1">
            <a:off x="896937" y="4343400"/>
            <a:ext cx="2286000" cy="9525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81261" name="Line 13"/>
          <p:cNvSpPr>
            <a:spLocks noChangeShapeType="1"/>
          </p:cNvSpPr>
          <p:nvPr/>
        </p:nvSpPr>
        <p:spPr bwMode="auto">
          <a:xfrm flipV="1">
            <a:off x="3335337" y="4343400"/>
            <a:ext cx="22098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81262" name="Rectangle 14"/>
          <p:cNvSpPr>
            <a:spLocks noChangeArrowheads="1"/>
          </p:cNvSpPr>
          <p:nvPr/>
        </p:nvSpPr>
        <p:spPr bwMode="auto">
          <a:xfrm>
            <a:off x="1735137" y="4318000"/>
            <a:ext cx="272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sz="2000">
                <a:ea typeface="ＭＳ ゴシック" charset="0"/>
                <a:cs typeface="ＭＳ ゴシック" charset="0"/>
              </a:rPr>
              <a:t>短波　　　　　　長波</a:t>
            </a:r>
            <a:endParaRPr lang="ja-JP" altLang="en-US"/>
          </a:p>
        </p:txBody>
      </p:sp>
      <p:sp>
        <p:nvSpPr>
          <p:cNvPr id="181264" name="Rectangle 16"/>
          <p:cNvSpPr>
            <a:spLocks noChangeArrowheads="1"/>
          </p:cNvSpPr>
          <p:nvPr/>
        </p:nvSpPr>
        <p:spPr bwMode="auto">
          <a:xfrm>
            <a:off x="439737" y="4724400"/>
            <a:ext cx="5334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81265" name="Rectangle 17"/>
          <p:cNvSpPr>
            <a:spLocks noChangeArrowheads="1"/>
          </p:cNvSpPr>
          <p:nvPr/>
        </p:nvSpPr>
        <p:spPr bwMode="auto">
          <a:xfrm>
            <a:off x="638175" y="4689475"/>
            <a:ext cx="469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sz="1800" b="1">
                <a:latin typeface="Times New Roman" charset="0"/>
              </a:rPr>
              <a:t>0.1</a:t>
            </a:r>
            <a:endParaRPr lang="en-US" altLang="ja-JP" sz="1800" b="1"/>
          </a:p>
        </p:txBody>
      </p:sp>
      <p:sp>
        <p:nvSpPr>
          <p:cNvPr id="181272" name="Rectangle 24"/>
          <p:cNvSpPr>
            <a:spLocks noChangeArrowheads="1"/>
          </p:cNvSpPr>
          <p:nvPr/>
        </p:nvSpPr>
        <p:spPr bwMode="auto">
          <a:xfrm>
            <a:off x="6992937" y="1447800"/>
            <a:ext cx="1371600" cy="14478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81273" name="Oval 25"/>
          <p:cNvSpPr>
            <a:spLocks noChangeArrowheads="1"/>
          </p:cNvSpPr>
          <p:nvPr/>
        </p:nvSpPr>
        <p:spPr bwMode="auto">
          <a:xfrm>
            <a:off x="7132637" y="1612900"/>
            <a:ext cx="1143000" cy="1143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81274" name="Rectangle 26"/>
          <p:cNvSpPr>
            <a:spLocks noChangeArrowheads="1"/>
          </p:cNvSpPr>
          <p:nvPr/>
        </p:nvSpPr>
        <p:spPr bwMode="auto">
          <a:xfrm>
            <a:off x="7450137" y="2133600"/>
            <a:ext cx="1371600" cy="7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81278" name="Line 30"/>
          <p:cNvSpPr>
            <a:spLocks noChangeShapeType="1"/>
          </p:cNvSpPr>
          <p:nvPr/>
        </p:nvSpPr>
        <p:spPr bwMode="auto">
          <a:xfrm>
            <a:off x="7297737" y="1752600"/>
            <a:ext cx="9144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81279" name="Line 31"/>
          <p:cNvSpPr>
            <a:spLocks noChangeShapeType="1"/>
          </p:cNvSpPr>
          <p:nvPr/>
        </p:nvSpPr>
        <p:spPr bwMode="auto">
          <a:xfrm>
            <a:off x="7145337" y="2514600"/>
            <a:ext cx="963613" cy="104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81280" name="Line 32"/>
          <p:cNvSpPr>
            <a:spLocks noChangeShapeType="1"/>
          </p:cNvSpPr>
          <p:nvPr/>
        </p:nvSpPr>
        <p:spPr bwMode="auto">
          <a:xfrm flipV="1">
            <a:off x="7270750" y="1609725"/>
            <a:ext cx="7620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81281" name="Line 33"/>
          <p:cNvSpPr>
            <a:spLocks noChangeShapeType="1"/>
          </p:cNvSpPr>
          <p:nvPr/>
        </p:nvSpPr>
        <p:spPr bwMode="auto">
          <a:xfrm>
            <a:off x="7983537" y="1600200"/>
            <a:ext cx="3048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81282" name="Line 34"/>
          <p:cNvSpPr>
            <a:spLocks noChangeShapeType="1"/>
          </p:cNvSpPr>
          <p:nvPr/>
        </p:nvSpPr>
        <p:spPr bwMode="auto">
          <a:xfrm>
            <a:off x="7086600" y="2239963"/>
            <a:ext cx="1203325" cy="1857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81283" name="Line 35"/>
          <p:cNvSpPr>
            <a:spLocks noChangeShapeType="1"/>
          </p:cNvSpPr>
          <p:nvPr/>
        </p:nvSpPr>
        <p:spPr bwMode="auto">
          <a:xfrm flipV="1">
            <a:off x="7096125" y="2124075"/>
            <a:ext cx="1541462" cy="127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81284" name="Rectangle 36"/>
          <p:cNvSpPr>
            <a:spLocks noChangeArrowheads="1"/>
          </p:cNvSpPr>
          <p:nvPr/>
        </p:nvSpPr>
        <p:spPr bwMode="auto">
          <a:xfrm>
            <a:off x="6764337" y="3276600"/>
            <a:ext cx="17081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/>
              <a:t>黒体放射</a:t>
            </a:r>
            <a:endParaRPr lang="en-US" altLang="ja-JP"/>
          </a:p>
          <a:p>
            <a:r>
              <a:rPr lang="ja-JP" altLang="en-US"/>
              <a:t>＝空洞放射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746125" y="-140774"/>
            <a:ext cx="2492990" cy="9643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4000" dirty="0"/>
              <a:t>・太陽の光</a:t>
            </a:r>
            <a:endParaRPr lang="en-US" altLang="ja-JP" sz="4000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4745789" y="320842"/>
            <a:ext cx="1455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生態学概論</a:t>
            </a:r>
            <a:r>
              <a:rPr kumimoji="1" lang="en-US" altLang="ja-JP" dirty="0" smtClean="0"/>
              <a:t>9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5D565-CE55-FA49-812E-A802F3ED8242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799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100"/>
            <a:ext cx="9144000" cy="651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D71923-7807-694A-95F5-6D318FA4D206}" type="slidenum">
              <a:rPr lang="ja-JP" altLang="en-US" smtClean="0"/>
              <a:pPr>
                <a:defRPr/>
              </a:pPr>
              <a:t>10</a:t>
            </a:fld>
            <a:endParaRPr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039625" y="41111"/>
            <a:ext cx="1917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生態学概論補遺</a:t>
            </a:r>
            <a:r>
              <a:rPr kumimoji="1" lang="en-US" altLang="ja-JP" dirty="0" smtClean="0"/>
              <a:t>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136749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533400"/>
            <a:ext cx="6934200" cy="520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52579" name="Rectangle 3"/>
          <p:cNvSpPr>
            <a:spLocks noChangeArrowheads="1"/>
          </p:cNvSpPr>
          <p:nvPr/>
        </p:nvSpPr>
        <p:spPr bwMode="auto">
          <a:xfrm>
            <a:off x="5738842" y="5549384"/>
            <a:ext cx="226215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ja-JP" altLang="en-US" b="1" dirty="0" smtClean="0">
                <a:latin typeface="Helvetica" charset="0"/>
                <a:ea typeface="ＭＳ ゴシック" charset="0"/>
                <a:cs typeface="ＭＳ ゴシック" charset="0"/>
              </a:rPr>
              <a:t>ヤブツバキの断面図</a:t>
            </a:r>
            <a:endParaRPr lang="en-US" altLang="ja-JP" b="1" dirty="0">
              <a:latin typeface="Helvetica" charset="0"/>
              <a:ea typeface="ＭＳ ゴシック" charset="0"/>
              <a:cs typeface="ＭＳ ゴシック" charset="0"/>
            </a:endParaRPr>
          </a:p>
        </p:txBody>
      </p:sp>
      <p:sp>
        <p:nvSpPr>
          <p:cNvPr id="152580" name="Rectangle 4"/>
          <p:cNvSpPr>
            <a:spLocks noChangeArrowheads="1"/>
          </p:cNvSpPr>
          <p:nvPr/>
        </p:nvSpPr>
        <p:spPr bwMode="auto">
          <a:xfrm>
            <a:off x="1038225" y="1349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endParaRPr lang="ja-JP" altLang="en-US">
              <a:latin typeface="Times New Roman" charset="0"/>
              <a:ea typeface="ＭＳ ゴシック" charset="0"/>
              <a:cs typeface="ＭＳ ゴシック" charset="0"/>
            </a:endParaRPr>
          </a:p>
        </p:txBody>
      </p:sp>
      <p:sp>
        <p:nvSpPr>
          <p:cNvPr id="152582" name="Rectangle 6"/>
          <p:cNvSpPr>
            <a:spLocks noChangeArrowheads="1"/>
          </p:cNvSpPr>
          <p:nvPr/>
        </p:nvSpPr>
        <p:spPr bwMode="auto">
          <a:xfrm>
            <a:off x="1066800" y="5670550"/>
            <a:ext cx="6678581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endParaRPr lang="en-US" altLang="ja-JP" dirty="0"/>
          </a:p>
          <a:p>
            <a:pPr>
              <a:defRPr/>
            </a:pPr>
            <a:r>
              <a:rPr lang="ja-JP" altLang="en-US" sz="2000" dirty="0" smtClean="0">
                <a:latin typeface="Helvetica" charset="0"/>
              </a:rPr>
              <a:t>福岡教育大　福原達人教授の</a:t>
            </a:r>
            <a:r>
              <a:rPr lang="en-US" altLang="ja-JP" sz="2000" dirty="0" smtClean="0">
                <a:latin typeface="Helvetica" charset="0"/>
              </a:rPr>
              <a:t>HP</a:t>
            </a:r>
          </a:p>
          <a:p>
            <a:pPr>
              <a:defRPr/>
            </a:pPr>
            <a:r>
              <a:rPr lang="en-US" altLang="ja-JP" sz="2000" dirty="0" smtClean="0">
                <a:latin typeface="Helvetica" charset="0"/>
              </a:rPr>
              <a:t>(</a:t>
            </a:r>
            <a:r>
              <a:rPr lang="en-US" altLang="ja-JP" sz="2000" dirty="0">
                <a:latin typeface="Helvetica" charset="0"/>
              </a:rPr>
              <a:t>http://</a:t>
            </a:r>
            <a:r>
              <a:rPr lang="en-US" altLang="ja-JP" sz="2000" dirty="0" err="1">
                <a:latin typeface="Helvetica" charset="0"/>
              </a:rPr>
              <a:t>www.fukuoka-edu.ac.jp</a:t>
            </a:r>
            <a:r>
              <a:rPr lang="en-US" altLang="ja-JP" sz="2000" dirty="0">
                <a:latin typeface="Helvetica" charset="0"/>
              </a:rPr>
              <a:t>/~</a:t>
            </a:r>
            <a:r>
              <a:rPr lang="en-US" altLang="ja-JP" sz="2000" dirty="0" err="1">
                <a:latin typeface="Helvetica" charset="0"/>
              </a:rPr>
              <a:t>fukuhara</a:t>
            </a:r>
            <a:r>
              <a:rPr lang="en-US" altLang="ja-JP" sz="2000" dirty="0">
                <a:latin typeface="Helvetica" charset="0"/>
              </a:rPr>
              <a:t>/</a:t>
            </a:r>
            <a:r>
              <a:rPr lang="en-US" altLang="ja-JP" sz="2000" dirty="0" err="1">
                <a:latin typeface="Helvetica" charset="0"/>
              </a:rPr>
              <a:t>keitai</a:t>
            </a:r>
            <a:r>
              <a:rPr lang="en-US" altLang="ja-JP" sz="2000" dirty="0">
                <a:latin typeface="Helvetica" charset="0"/>
              </a:rPr>
              <a:t>/</a:t>
            </a:r>
            <a:r>
              <a:rPr lang="en-US" altLang="ja-JP" sz="2000" dirty="0" err="1">
                <a:latin typeface="Helvetica" charset="0"/>
              </a:rPr>
              <a:t>index.html</a:t>
            </a:r>
            <a:endParaRPr lang="en-US" altLang="ja-JP" sz="2000" dirty="0">
              <a:latin typeface="Helvetica" charset="0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5D565-CE55-FA49-812E-A802F3ED8242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838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0A6DD0-4626-824C-BB12-37BBDD228DA5}" type="slidenum">
              <a:rPr lang="en-US" altLang="ja-JP"/>
              <a:pPr>
                <a:defRPr/>
              </a:pPr>
              <a:t>12</a:t>
            </a:fld>
            <a:endParaRPr lang="en-US" altLang="ja-JP"/>
          </a:p>
        </p:txBody>
      </p:sp>
      <p:sp>
        <p:nvSpPr>
          <p:cNvPr id="415746" name="Rectangle 2"/>
          <p:cNvSpPr>
            <a:spLocks noChangeArrowheads="1"/>
          </p:cNvSpPr>
          <p:nvPr/>
        </p:nvSpPr>
        <p:spPr bwMode="auto">
          <a:xfrm>
            <a:off x="304800" y="563563"/>
            <a:ext cx="26146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457200" indent="-457200" algn="l">
              <a:buFont typeface="Times" charset="0"/>
              <a:buNone/>
              <a:defRPr/>
            </a:pPr>
            <a:endParaRPr lang="ja-JP" altLang="en-US" b="0"/>
          </a:p>
        </p:txBody>
      </p:sp>
      <p:sp>
        <p:nvSpPr>
          <p:cNvPr id="415747" name="Rectangle 3"/>
          <p:cNvSpPr>
            <a:spLocks noChangeArrowheads="1"/>
          </p:cNvSpPr>
          <p:nvPr/>
        </p:nvSpPr>
        <p:spPr bwMode="auto">
          <a:xfrm>
            <a:off x="2263839" y="378897"/>
            <a:ext cx="341632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ja-JP" altLang="en-US" dirty="0" smtClean="0">
                <a:ea typeface="ＭＳ ゴシック" charset="0"/>
                <a:cs typeface="ＭＳ ゴシック" charset="0"/>
              </a:rPr>
              <a:t>ホウレンソウ（緑葉）の光吸収</a:t>
            </a:r>
            <a:endParaRPr lang="ja-JP" altLang="en-US" dirty="0">
              <a:ea typeface="ＭＳ ゴシック" charset="0"/>
              <a:cs typeface="ＭＳ ゴシック" charset="0"/>
            </a:endParaRPr>
          </a:p>
        </p:txBody>
      </p:sp>
      <p:sp>
        <p:nvSpPr>
          <p:cNvPr id="415748" name="Rectangle 4"/>
          <p:cNvSpPr>
            <a:spLocks noChangeArrowheads="1"/>
          </p:cNvSpPr>
          <p:nvPr/>
        </p:nvSpPr>
        <p:spPr bwMode="auto">
          <a:xfrm>
            <a:off x="679450" y="571500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endParaRPr lang="ja-JP" altLang="en-US" b="0"/>
          </a:p>
        </p:txBody>
      </p:sp>
      <p:sp>
        <p:nvSpPr>
          <p:cNvPr id="415749" name="Rectangle 5"/>
          <p:cNvSpPr>
            <a:spLocks noChangeArrowheads="1"/>
          </p:cNvSpPr>
          <p:nvPr/>
        </p:nvSpPr>
        <p:spPr bwMode="auto">
          <a:xfrm>
            <a:off x="0" y="5181600"/>
            <a:ext cx="88392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>
              <a:defRPr/>
            </a:pPr>
            <a:endParaRPr lang="ja-JP" altLang="en-US" sz="4400" b="0">
              <a:solidFill>
                <a:schemeClr val="tx2"/>
              </a:solidFill>
            </a:endParaRPr>
          </a:p>
        </p:txBody>
      </p:sp>
      <p:sp>
        <p:nvSpPr>
          <p:cNvPr id="415750" name="Rectangle 6"/>
          <p:cNvSpPr>
            <a:spLocks noChangeArrowheads="1"/>
          </p:cNvSpPr>
          <p:nvPr/>
        </p:nvSpPr>
        <p:spPr bwMode="auto">
          <a:xfrm>
            <a:off x="603250" y="487680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endParaRPr lang="ja-JP" altLang="en-US" b="0"/>
          </a:p>
        </p:txBody>
      </p:sp>
      <p:pic>
        <p:nvPicPr>
          <p:cNvPr id="71687" name="Picture 7"/>
          <p:cNvPicPr>
            <a:picLocks noChangeAspect="1" noChangeArrowheads="1"/>
          </p:cNvPicPr>
          <p:nvPr/>
        </p:nvPicPr>
        <p:blipFill>
          <a:blip r:embed="rId3">
            <a:lum bright="-2000" contrast="3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762000"/>
            <a:ext cx="5638800" cy="505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5752" name="Text Box 8"/>
          <p:cNvSpPr txBox="1">
            <a:spLocks noChangeArrowheads="1"/>
          </p:cNvSpPr>
          <p:nvPr/>
        </p:nvSpPr>
        <p:spPr bwMode="auto">
          <a:xfrm>
            <a:off x="7148512" y="5613400"/>
            <a:ext cx="1868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ja-JP" dirty="0"/>
              <a:t>Evans (1999)</a:t>
            </a:r>
            <a:endParaRPr lang="ja-JP" altLang="ja-JP" b="0" dirty="0"/>
          </a:p>
        </p:txBody>
      </p:sp>
      <p:sp>
        <p:nvSpPr>
          <p:cNvPr id="415756" name="Rectangle 12"/>
          <p:cNvSpPr>
            <a:spLocks noChangeArrowheads="1"/>
          </p:cNvSpPr>
          <p:nvPr/>
        </p:nvSpPr>
        <p:spPr bwMode="auto">
          <a:xfrm>
            <a:off x="603250" y="6001907"/>
            <a:ext cx="841375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ja-JP" altLang="en-US" sz="2000" dirty="0">
                <a:ea typeface="ＭＳ ゴシック" charset="0"/>
                <a:cs typeface="ＭＳ ゴシック" charset="0"/>
              </a:rPr>
              <a:t>緑色光も葉緑体に何度も遭遇するうち</a:t>
            </a:r>
            <a:r>
              <a:rPr lang="ja-JP" altLang="en-US" sz="2000" dirty="0" smtClean="0">
                <a:ea typeface="ＭＳ ゴシック" charset="0"/>
                <a:cs typeface="ＭＳ ゴシック" charset="0"/>
              </a:rPr>
              <a:t>に吸収</a:t>
            </a:r>
            <a:r>
              <a:rPr lang="ja-JP" altLang="en-US" sz="2000" dirty="0">
                <a:ea typeface="ＭＳ ゴシック" charset="0"/>
                <a:cs typeface="ＭＳ ゴシック" charset="0"/>
              </a:rPr>
              <a:t>される</a:t>
            </a:r>
            <a:r>
              <a:rPr lang="ja-JP" altLang="en-US" sz="2000" dirty="0" smtClean="0">
                <a:ea typeface="ＭＳ ゴシック" charset="0"/>
                <a:cs typeface="ＭＳ ゴシック" charset="0"/>
              </a:rPr>
              <a:t>。</a:t>
            </a:r>
            <a:endParaRPr lang="en-US" altLang="ja-JP" sz="2000" dirty="0" smtClean="0">
              <a:ea typeface="ＭＳ ゴシック" charset="0"/>
              <a:cs typeface="ＭＳ ゴシック" charset="0"/>
            </a:endParaRPr>
          </a:p>
          <a:p>
            <a:pPr algn="l">
              <a:defRPr/>
            </a:pPr>
            <a:r>
              <a:rPr lang="ja-JP" altLang="en-US" sz="2000" b="0" dirty="0" smtClean="0">
                <a:ea typeface="ＭＳ ゴシック" charset="0"/>
                <a:cs typeface="ＭＳ ゴシック" charset="0"/>
              </a:rPr>
              <a:t>葉は緑色に見えるけれども、緑色光もかなり吸収している。</a:t>
            </a:r>
            <a:endParaRPr lang="ja-JP" altLang="en-US" b="0" dirty="0"/>
          </a:p>
        </p:txBody>
      </p:sp>
      <p:pic>
        <p:nvPicPr>
          <p:cNvPr id="15" name="Picture 6" descr="波長と色.jpg                                                   00000B5B HD-160IU2                      BF338DC3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667" y="4973638"/>
            <a:ext cx="3601327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テキスト ボックス 1"/>
          <p:cNvSpPr txBox="1"/>
          <p:nvPr/>
        </p:nvSpPr>
        <p:spPr>
          <a:xfrm>
            <a:off x="3689351" y="5530334"/>
            <a:ext cx="147811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波長　（</a:t>
            </a:r>
            <a:r>
              <a:rPr kumimoji="1" lang="en-US" altLang="ja-JP" dirty="0" smtClean="0"/>
              <a:t>nm</a:t>
            </a:r>
            <a:r>
              <a:rPr kumimoji="1" lang="ja-JP" altLang="en-US" dirty="0" smtClean="0"/>
              <a:t>）</a:t>
            </a:r>
            <a:endParaRPr kumimoji="1"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679450" y="184566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吸収率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6553200" y="1845663"/>
            <a:ext cx="27225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吸光度（</a:t>
            </a:r>
            <a:r>
              <a:rPr lang="en-US" altLang="ja-JP" dirty="0" smtClean="0"/>
              <a:t>– log</a:t>
            </a:r>
            <a:r>
              <a:rPr lang="en-US" altLang="ja-JP" baseline="-25000" dirty="0" smtClean="0"/>
              <a:t>10</a:t>
            </a:r>
            <a:r>
              <a:rPr lang="en-US" altLang="ja-JP" dirty="0" smtClean="0"/>
              <a:t> (</a:t>
            </a:r>
            <a:r>
              <a:rPr lang="ja-JP" altLang="en-US" dirty="0" smtClean="0"/>
              <a:t>透過率））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689351" y="3934072"/>
            <a:ext cx="156966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葉の色素溶液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081442" y="1127244"/>
            <a:ext cx="415498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葉</a:t>
            </a:r>
            <a:endParaRPr kumimoji="1" lang="ja-JP" altLang="en-US" dirty="0"/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7597775" y="3422650"/>
            <a:ext cx="457200" cy="1066800"/>
          </a:xfrm>
          <a:prstGeom prst="rect">
            <a:avLst/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18" name="Line 10"/>
          <p:cNvSpPr>
            <a:spLocks noChangeShapeType="1"/>
          </p:cNvSpPr>
          <p:nvPr/>
        </p:nvSpPr>
        <p:spPr bwMode="auto">
          <a:xfrm>
            <a:off x="6988175" y="4032250"/>
            <a:ext cx="1600200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7235825" y="3492500"/>
            <a:ext cx="136472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ja-JP" sz="2400" b="0" dirty="0">
                <a:latin typeface="Helvetica" charset="0"/>
                <a:ea typeface="ＭＳ ゴシック" charset="0"/>
                <a:cs typeface="ＭＳ ゴシック" charset="0"/>
              </a:rPr>
              <a:t>I</a:t>
            </a:r>
            <a:r>
              <a:rPr lang="en-US" altLang="ja-JP" sz="2400" b="0" baseline="-25000" dirty="0">
                <a:latin typeface="Helvetica" charset="0"/>
                <a:ea typeface="ＭＳ ゴシック" charset="0"/>
                <a:cs typeface="ＭＳ ゴシック" charset="0"/>
              </a:rPr>
              <a:t>0</a:t>
            </a:r>
            <a:r>
              <a:rPr lang="en-US" altLang="ja-JP" sz="2400" b="0" dirty="0">
                <a:latin typeface="Helvetica" charset="0"/>
                <a:ea typeface="ＭＳ ゴシック" charset="0"/>
                <a:cs typeface="ＭＳ ゴシック" charset="0"/>
              </a:rPr>
              <a:t>         I</a:t>
            </a:r>
            <a:r>
              <a:rPr lang="en-US" altLang="ja-JP" sz="2400" b="0" baseline="-25000" dirty="0">
                <a:latin typeface="Helvetica" charset="0"/>
                <a:ea typeface="ＭＳ ゴシック" charset="0"/>
                <a:cs typeface="ＭＳ ゴシック" charset="0"/>
              </a:rPr>
              <a:t>T</a:t>
            </a:r>
            <a:endParaRPr lang="en-US" altLang="ja-JP" sz="2400" b="0" dirty="0">
              <a:latin typeface="Helvetica" charset="0"/>
              <a:ea typeface="ＭＳ ゴシック" charset="0"/>
              <a:cs typeface="ＭＳ ゴシック" charset="0"/>
            </a:endParaRPr>
          </a:p>
        </p:txBody>
      </p:sp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6911975" y="4635500"/>
            <a:ext cx="2232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ja-JP" b="0">
                <a:latin typeface="Helvetica" charset="0"/>
                <a:ea typeface="ＭＳ ゴシック" charset="0"/>
                <a:cs typeface="ＭＳ ゴシック" charset="0"/>
              </a:rPr>
              <a:t>A= –log</a:t>
            </a:r>
            <a:r>
              <a:rPr lang="en-US" altLang="ja-JP" b="0" baseline="-25000">
                <a:latin typeface="Helvetica" charset="0"/>
                <a:ea typeface="ＭＳ ゴシック" charset="0"/>
                <a:cs typeface="ＭＳ ゴシック" charset="0"/>
              </a:rPr>
              <a:t>10</a:t>
            </a:r>
            <a:r>
              <a:rPr lang="en-US" altLang="ja-JP" b="0">
                <a:latin typeface="Helvetica" charset="0"/>
                <a:ea typeface="ＭＳ ゴシック" charset="0"/>
                <a:cs typeface="ＭＳ ゴシック" charset="0"/>
              </a:rPr>
              <a:t> (I</a:t>
            </a:r>
            <a:r>
              <a:rPr lang="en-US" altLang="ja-JP" b="0" baseline="-25000">
                <a:latin typeface="Helvetica" charset="0"/>
                <a:ea typeface="ＭＳ ゴシック" charset="0"/>
                <a:cs typeface="ＭＳ ゴシック" charset="0"/>
              </a:rPr>
              <a:t>T</a:t>
            </a:r>
            <a:r>
              <a:rPr lang="en-US" altLang="ja-JP" b="0">
                <a:latin typeface="Helvetica" charset="0"/>
                <a:ea typeface="ＭＳ ゴシック" charset="0"/>
                <a:cs typeface="ＭＳ ゴシック" charset="0"/>
              </a:rPr>
              <a:t>/I</a:t>
            </a:r>
            <a:r>
              <a:rPr lang="en-US" altLang="ja-JP" b="0" baseline="-25000">
                <a:latin typeface="Helvetica" charset="0"/>
                <a:ea typeface="ＭＳ ゴシック" charset="0"/>
                <a:cs typeface="ＭＳ ゴシック" charset="0"/>
              </a:rPr>
              <a:t>0</a:t>
            </a:r>
            <a:r>
              <a:rPr lang="en-US" altLang="ja-JP" b="0">
                <a:latin typeface="Helvetica" charset="0"/>
                <a:ea typeface="ＭＳ ゴシック" charset="0"/>
                <a:cs typeface="ＭＳ ゴシック" charset="0"/>
              </a:rPr>
              <a:t>)</a:t>
            </a:r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7535863" y="257968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endParaRPr lang="ja-JP" altLang="en-US" b="0">
              <a:latin typeface="Helvetica" charset="0"/>
              <a:ea typeface="ＭＳ ゴシック" charset="0"/>
              <a:cs typeface="ＭＳ ゴシック" charset="0"/>
            </a:endParaRPr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7597775" y="3178175"/>
            <a:ext cx="457200" cy="2476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23" name="正方形/長方形 22"/>
          <p:cNvSpPr/>
          <p:nvPr/>
        </p:nvSpPr>
        <p:spPr>
          <a:xfrm>
            <a:off x="679450" y="5999197"/>
            <a:ext cx="6856413" cy="710596"/>
          </a:xfrm>
          <a:prstGeom prst="rect">
            <a:avLst/>
          </a:prstGeom>
          <a:noFill/>
          <a:ln w="38100" cmpd="sng"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7998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2780" y="0"/>
            <a:ext cx="1004678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0" name="正方形/長方形 9"/>
          <p:cNvSpPr/>
          <p:nvPr/>
        </p:nvSpPr>
        <p:spPr>
          <a:xfrm>
            <a:off x="874889" y="4669704"/>
            <a:ext cx="5963491" cy="9643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4000" dirty="0">
                <a:solidFill>
                  <a:schemeClr val="bg1">
                    <a:lumMod val="95000"/>
                  </a:schemeClr>
                </a:solidFill>
              </a:rPr>
              <a:t>・植物の</a:t>
            </a:r>
            <a:r>
              <a:rPr lang="ja-JP" altLang="en-US" sz="4000" dirty="0" smtClean="0">
                <a:solidFill>
                  <a:schemeClr val="bg1">
                    <a:lumMod val="95000"/>
                  </a:schemeClr>
                </a:solidFill>
              </a:rPr>
              <a:t>光合成と物質生産</a:t>
            </a:r>
            <a:endParaRPr lang="en-US" altLang="ja-JP" sz="4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5D565-CE55-FA49-812E-A802F3ED8242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8954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477" y="-32841"/>
            <a:ext cx="9189477" cy="6890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5D565-CE55-FA49-812E-A802F3ED8242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123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0"/>
            <a:ext cx="6920573" cy="6858000"/>
          </a:xfrm>
          <a:prstGeom prst="rect">
            <a:avLst/>
          </a:prstGeom>
        </p:spPr>
      </p:pic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5D565-CE55-FA49-812E-A802F3ED8242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96185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0"/>
            <a:ext cx="6152972" cy="6858000"/>
          </a:xfrm>
          <a:prstGeom prst="rect">
            <a:avLst/>
          </a:prstGeom>
        </p:spPr>
      </p:pic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5D565-CE55-FA49-812E-A802F3ED8242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67634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0"/>
            <a:ext cx="8069126" cy="6858000"/>
          </a:xfrm>
          <a:prstGeom prst="rect">
            <a:avLst/>
          </a:prstGeom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5D565-CE55-FA49-812E-A802F3ED8242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67634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0"/>
            <a:ext cx="6318738" cy="6858000"/>
          </a:xfrm>
          <a:prstGeom prst="rect">
            <a:avLst/>
          </a:prstGeom>
        </p:spPr>
      </p:pic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5D565-CE55-FA49-812E-A802F3ED8242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67634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43000"/>
            <a:ext cx="7877175" cy="423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grpSp>
        <p:nvGrpSpPr>
          <p:cNvPr id="70659" name="Group 3"/>
          <p:cNvGrpSpPr>
            <a:grpSpLocks/>
          </p:cNvGrpSpPr>
          <p:nvPr/>
        </p:nvGrpSpPr>
        <p:grpSpPr bwMode="auto">
          <a:xfrm>
            <a:off x="3352800" y="2057400"/>
            <a:ext cx="3563938" cy="1585913"/>
            <a:chOff x="2109" y="1388"/>
            <a:chExt cx="2245" cy="999"/>
          </a:xfrm>
        </p:grpSpPr>
        <p:grpSp>
          <p:nvGrpSpPr>
            <p:cNvPr id="55303" name="Group 4"/>
            <p:cNvGrpSpPr>
              <a:grpSpLocks/>
            </p:cNvGrpSpPr>
            <p:nvPr/>
          </p:nvGrpSpPr>
          <p:grpSpPr bwMode="auto">
            <a:xfrm>
              <a:off x="2109" y="1679"/>
              <a:ext cx="2245" cy="708"/>
              <a:chOff x="2109" y="1679"/>
              <a:chExt cx="2245" cy="708"/>
            </a:xfrm>
          </p:grpSpPr>
          <p:grpSp>
            <p:nvGrpSpPr>
              <p:cNvPr id="55305" name="Group 5"/>
              <p:cNvGrpSpPr>
                <a:grpSpLocks/>
              </p:cNvGrpSpPr>
              <p:nvPr/>
            </p:nvGrpSpPr>
            <p:grpSpPr bwMode="auto">
              <a:xfrm>
                <a:off x="2109" y="1752"/>
                <a:ext cx="2223" cy="635"/>
                <a:chOff x="2109" y="1797"/>
                <a:chExt cx="2223" cy="635"/>
              </a:xfrm>
            </p:grpSpPr>
            <p:sp>
              <p:nvSpPr>
                <p:cNvPr id="70662" name="Line 6"/>
                <p:cNvSpPr>
                  <a:spLocks noChangeShapeType="1"/>
                </p:cNvSpPr>
                <p:nvPr/>
              </p:nvSpPr>
              <p:spPr bwMode="auto">
                <a:xfrm>
                  <a:off x="2290" y="1797"/>
                  <a:ext cx="1679" cy="0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ja-JP" altLang="en-US"/>
                </a:p>
              </p:txBody>
            </p:sp>
            <p:sp>
              <p:nvSpPr>
                <p:cNvPr id="70663" name="Line 7"/>
                <p:cNvSpPr>
                  <a:spLocks noChangeShapeType="1"/>
                </p:cNvSpPr>
                <p:nvPr/>
              </p:nvSpPr>
              <p:spPr bwMode="auto">
                <a:xfrm>
                  <a:off x="3969" y="1797"/>
                  <a:ext cx="363" cy="635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ja-JP" altLang="en-US"/>
                </a:p>
              </p:txBody>
            </p:sp>
            <p:sp>
              <p:nvSpPr>
                <p:cNvPr id="70664" name="Line 8"/>
                <p:cNvSpPr>
                  <a:spLocks noChangeShapeType="1"/>
                </p:cNvSpPr>
                <p:nvPr/>
              </p:nvSpPr>
              <p:spPr bwMode="auto">
                <a:xfrm flipH="1">
                  <a:off x="2109" y="1797"/>
                  <a:ext cx="181" cy="227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prstDash val="sysDot"/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ja-JP" altLang="en-US"/>
                </a:p>
              </p:txBody>
            </p:sp>
          </p:grpSp>
          <p:sp>
            <p:nvSpPr>
              <p:cNvPr id="70665" name="Oval 9"/>
              <p:cNvSpPr>
                <a:spLocks noChangeArrowheads="1"/>
              </p:cNvSpPr>
              <p:nvPr/>
            </p:nvSpPr>
            <p:spPr bwMode="auto">
              <a:xfrm>
                <a:off x="2136" y="1827"/>
                <a:ext cx="113" cy="91"/>
              </a:xfrm>
              <a:prstGeom prst="ellipse">
                <a:avLst/>
              </a:prstGeom>
              <a:solidFill>
                <a:srgbClr val="3366FF"/>
              </a:solidFill>
              <a:ln w="9525">
                <a:round/>
                <a:headEnd/>
                <a:tailEnd/>
              </a:ln>
              <a:effectLst/>
              <a:scene3d>
                <a:camera prst="legacyPerspectiveFront">
                  <a:rot lat="20099999" lon="1500000" rev="0"/>
                </a:camera>
                <a:lightRig rig="legacyFlat4" dir="b"/>
              </a:scene3d>
              <a:sp3d extrusionH="23800" prstMaterial="legacyMatte">
                <a:bevelT w="13500" h="13500" prst="angle"/>
                <a:bevelB w="13500" h="13500" prst="angle"/>
                <a:extrusionClr>
                  <a:srgbClr val="3366FF"/>
                </a:extrusionClr>
              </a:sp3d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107763" dir="2700000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ja-JP" altLang="en-US"/>
              </a:p>
            </p:txBody>
          </p:sp>
          <p:sp>
            <p:nvSpPr>
              <p:cNvPr id="70666" name="Oval 10"/>
              <p:cNvSpPr>
                <a:spLocks noChangeArrowheads="1"/>
              </p:cNvSpPr>
              <p:nvPr/>
            </p:nvSpPr>
            <p:spPr bwMode="auto">
              <a:xfrm>
                <a:off x="2315" y="1679"/>
                <a:ext cx="113" cy="91"/>
              </a:xfrm>
              <a:prstGeom prst="ellipse">
                <a:avLst/>
              </a:prstGeom>
              <a:solidFill>
                <a:srgbClr val="3366FF"/>
              </a:solidFill>
              <a:ln w="9525">
                <a:round/>
                <a:headEnd/>
                <a:tailEnd/>
              </a:ln>
              <a:effectLst/>
              <a:scene3d>
                <a:camera prst="legacyPerspectiveFront">
                  <a:rot lat="20099999" lon="1500000" rev="0"/>
                </a:camera>
                <a:lightRig rig="legacyFlat4" dir="b"/>
              </a:scene3d>
              <a:sp3d extrusionH="23800" prstMaterial="legacyMatte">
                <a:bevelT w="13500" h="13500" prst="angle"/>
                <a:bevelB w="13500" h="13500" prst="angle"/>
                <a:extrusionClr>
                  <a:srgbClr val="3366FF"/>
                </a:extrusionClr>
              </a:sp3d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107763" dir="2700000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ja-JP" altLang="en-US"/>
              </a:p>
            </p:txBody>
          </p:sp>
          <p:sp>
            <p:nvSpPr>
              <p:cNvPr id="70667" name="Oval 11"/>
              <p:cNvSpPr>
                <a:spLocks noChangeArrowheads="1"/>
              </p:cNvSpPr>
              <p:nvPr/>
            </p:nvSpPr>
            <p:spPr bwMode="auto">
              <a:xfrm>
                <a:off x="2570" y="1679"/>
                <a:ext cx="113" cy="91"/>
              </a:xfrm>
              <a:prstGeom prst="ellipse">
                <a:avLst/>
              </a:prstGeom>
              <a:solidFill>
                <a:srgbClr val="3366FF"/>
              </a:solidFill>
              <a:ln w="9525">
                <a:round/>
                <a:headEnd/>
                <a:tailEnd/>
              </a:ln>
              <a:effectLst/>
              <a:scene3d>
                <a:camera prst="legacyPerspectiveFront">
                  <a:rot lat="20099999" lon="1500000" rev="0"/>
                </a:camera>
                <a:lightRig rig="legacyFlat4" dir="b"/>
              </a:scene3d>
              <a:sp3d extrusionH="23800" prstMaterial="legacyMatte">
                <a:bevelT w="13500" h="13500" prst="angle"/>
                <a:bevelB w="13500" h="13500" prst="angle"/>
                <a:extrusionClr>
                  <a:srgbClr val="3366FF"/>
                </a:extrusionClr>
              </a:sp3d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107763" dir="2700000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ja-JP" altLang="en-US"/>
              </a:p>
            </p:txBody>
          </p:sp>
          <p:sp>
            <p:nvSpPr>
              <p:cNvPr id="70668" name="Oval 12"/>
              <p:cNvSpPr>
                <a:spLocks noChangeArrowheads="1"/>
              </p:cNvSpPr>
              <p:nvPr/>
            </p:nvSpPr>
            <p:spPr bwMode="auto">
              <a:xfrm>
                <a:off x="2825" y="1679"/>
                <a:ext cx="113" cy="91"/>
              </a:xfrm>
              <a:prstGeom prst="ellipse">
                <a:avLst/>
              </a:prstGeom>
              <a:solidFill>
                <a:srgbClr val="3366FF"/>
              </a:solidFill>
              <a:ln w="9525">
                <a:round/>
                <a:headEnd/>
                <a:tailEnd/>
              </a:ln>
              <a:effectLst/>
              <a:scene3d>
                <a:camera prst="legacyPerspectiveFront">
                  <a:rot lat="20099999" lon="1500000" rev="0"/>
                </a:camera>
                <a:lightRig rig="legacyFlat4" dir="b"/>
              </a:scene3d>
              <a:sp3d extrusionH="23800" prstMaterial="legacyMatte">
                <a:bevelT w="13500" h="13500" prst="angle"/>
                <a:bevelB w="13500" h="13500" prst="angle"/>
                <a:extrusionClr>
                  <a:srgbClr val="3366FF"/>
                </a:extrusionClr>
              </a:sp3d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107763" dir="2700000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ja-JP" altLang="en-US"/>
              </a:p>
            </p:txBody>
          </p:sp>
          <p:sp>
            <p:nvSpPr>
              <p:cNvPr id="70669" name="Oval 13"/>
              <p:cNvSpPr>
                <a:spLocks noChangeArrowheads="1"/>
              </p:cNvSpPr>
              <p:nvPr/>
            </p:nvSpPr>
            <p:spPr bwMode="auto">
              <a:xfrm>
                <a:off x="3080" y="1679"/>
                <a:ext cx="113" cy="91"/>
              </a:xfrm>
              <a:prstGeom prst="ellipse">
                <a:avLst/>
              </a:prstGeom>
              <a:solidFill>
                <a:srgbClr val="3366FF"/>
              </a:solidFill>
              <a:ln w="9525">
                <a:round/>
                <a:headEnd/>
                <a:tailEnd/>
              </a:ln>
              <a:effectLst/>
              <a:scene3d>
                <a:camera prst="legacyPerspectiveFront">
                  <a:rot lat="20099999" lon="1500000" rev="0"/>
                </a:camera>
                <a:lightRig rig="legacyFlat4" dir="b"/>
              </a:scene3d>
              <a:sp3d extrusionH="23800" prstMaterial="legacyMatte">
                <a:bevelT w="13500" h="13500" prst="angle"/>
                <a:bevelB w="13500" h="13500" prst="angle"/>
                <a:extrusionClr>
                  <a:srgbClr val="3366FF"/>
                </a:extrusionClr>
              </a:sp3d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107763" dir="2700000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ja-JP" altLang="en-US"/>
              </a:p>
            </p:txBody>
          </p:sp>
          <p:sp>
            <p:nvSpPr>
              <p:cNvPr id="70670" name="Oval 14"/>
              <p:cNvSpPr>
                <a:spLocks noChangeArrowheads="1"/>
              </p:cNvSpPr>
              <p:nvPr/>
            </p:nvSpPr>
            <p:spPr bwMode="auto">
              <a:xfrm>
                <a:off x="3335" y="1679"/>
                <a:ext cx="113" cy="91"/>
              </a:xfrm>
              <a:prstGeom prst="ellipse">
                <a:avLst/>
              </a:prstGeom>
              <a:solidFill>
                <a:srgbClr val="3366FF"/>
              </a:solidFill>
              <a:ln w="9525">
                <a:round/>
                <a:headEnd/>
                <a:tailEnd/>
              </a:ln>
              <a:effectLst/>
              <a:scene3d>
                <a:camera prst="legacyPerspectiveFront">
                  <a:rot lat="20099999" lon="1500000" rev="0"/>
                </a:camera>
                <a:lightRig rig="legacyFlat4" dir="b"/>
              </a:scene3d>
              <a:sp3d extrusionH="23800" prstMaterial="legacyMatte">
                <a:bevelT w="13500" h="13500" prst="angle"/>
                <a:bevelB w="13500" h="13500" prst="angle"/>
                <a:extrusionClr>
                  <a:srgbClr val="3366FF"/>
                </a:extrusionClr>
              </a:sp3d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107763" dir="2700000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ja-JP" altLang="en-US"/>
              </a:p>
            </p:txBody>
          </p:sp>
          <p:sp>
            <p:nvSpPr>
              <p:cNvPr id="70671" name="Oval 15"/>
              <p:cNvSpPr>
                <a:spLocks noChangeArrowheads="1"/>
              </p:cNvSpPr>
              <p:nvPr/>
            </p:nvSpPr>
            <p:spPr bwMode="auto">
              <a:xfrm>
                <a:off x="3590" y="1679"/>
                <a:ext cx="113" cy="91"/>
              </a:xfrm>
              <a:prstGeom prst="ellipse">
                <a:avLst/>
              </a:prstGeom>
              <a:solidFill>
                <a:srgbClr val="3366FF"/>
              </a:solidFill>
              <a:ln w="9525">
                <a:round/>
                <a:headEnd/>
                <a:tailEnd/>
              </a:ln>
              <a:effectLst/>
              <a:scene3d>
                <a:camera prst="legacyPerspectiveFront">
                  <a:rot lat="20099999" lon="1500000" rev="0"/>
                </a:camera>
                <a:lightRig rig="legacyFlat4" dir="b"/>
              </a:scene3d>
              <a:sp3d extrusionH="23800" prstMaterial="legacyMatte">
                <a:bevelT w="13500" h="13500" prst="angle"/>
                <a:bevelB w="13500" h="13500" prst="angle"/>
                <a:extrusionClr>
                  <a:srgbClr val="3366FF"/>
                </a:extrusionClr>
              </a:sp3d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107763" dir="2700000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ja-JP" altLang="en-US"/>
              </a:p>
            </p:txBody>
          </p:sp>
          <p:sp>
            <p:nvSpPr>
              <p:cNvPr id="70672" name="Oval 16"/>
              <p:cNvSpPr>
                <a:spLocks noChangeArrowheads="1"/>
              </p:cNvSpPr>
              <p:nvPr/>
            </p:nvSpPr>
            <p:spPr bwMode="auto">
              <a:xfrm>
                <a:off x="3845" y="1679"/>
                <a:ext cx="113" cy="91"/>
              </a:xfrm>
              <a:prstGeom prst="ellipse">
                <a:avLst/>
              </a:prstGeom>
              <a:solidFill>
                <a:srgbClr val="3366FF"/>
              </a:solidFill>
              <a:ln w="9525">
                <a:round/>
                <a:headEnd/>
                <a:tailEnd/>
              </a:ln>
              <a:effectLst/>
              <a:scene3d>
                <a:camera prst="legacyPerspectiveFront">
                  <a:rot lat="20099999" lon="1500000" rev="0"/>
                </a:camera>
                <a:lightRig rig="legacyFlat4" dir="b"/>
              </a:scene3d>
              <a:sp3d extrusionH="23800" prstMaterial="legacyMatte">
                <a:bevelT w="13500" h="13500" prst="angle"/>
                <a:bevelB w="13500" h="13500" prst="angle"/>
                <a:extrusionClr>
                  <a:srgbClr val="3366FF"/>
                </a:extrusionClr>
              </a:sp3d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107763" dir="2700000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ja-JP" altLang="en-US"/>
              </a:p>
            </p:txBody>
          </p:sp>
          <p:sp>
            <p:nvSpPr>
              <p:cNvPr id="70673" name="Oval 17"/>
              <p:cNvSpPr>
                <a:spLocks noChangeArrowheads="1"/>
              </p:cNvSpPr>
              <p:nvPr/>
            </p:nvSpPr>
            <p:spPr bwMode="auto">
              <a:xfrm>
                <a:off x="3982" y="1827"/>
                <a:ext cx="113" cy="91"/>
              </a:xfrm>
              <a:prstGeom prst="ellipse">
                <a:avLst/>
              </a:prstGeom>
              <a:solidFill>
                <a:srgbClr val="3366FF"/>
              </a:solidFill>
              <a:ln w="9525">
                <a:round/>
                <a:headEnd/>
                <a:tailEnd/>
              </a:ln>
              <a:effectLst/>
              <a:scene3d>
                <a:camera prst="legacyPerspectiveFront">
                  <a:rot lat="20099999" lon="1500000" rev="0"/>
                </a:camera>
                <a:lightRig rig="legacyFlat4" dir="b"/>
              </a:scene3d>
              <a:sp3d extrusionH="23800" prstMaterial="legacyMatte">
                <a:bevelT w="13500" h="13500" prst="angle"/>
                <a:bevelB w="13500" h="13500" prst="angle"/>
                <a:extrusionClr>
                  <a:srgbClr val="3366FF"/>
                </a:extrusionClr>
              </a:sp3d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107763" dir="2700000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ja-JP" altLang="en-US"/>
              </a:p>
            </p:txBody>
          </p:sp>
          <p:sp>
            <p:nvSpPr>
              <p:cNvPr id="70674" name="Oval 18"/>
              <p:cNvSpPr>
                <a:spLocks noChangeArrowheads="1"/>
              </p:cNvSpPr>
              <p:nvPr/>
            </p:nvSpPr>
            <p:spPr bwMode="auto">
              <a:xfrm>
                <a:off x="4111" y="2057"/>
                <a:ext cx="113" cy="91"/>
              </a:xfrm>
              <a:prstGeom prst="ellipse">
                <a:avLst/>
              </a:prstGeom>
              <a:solidFill>
                <a:srgbClr val="3366FF"/>
              </a:solidFill>
              <a:ln w="9525">
                <a:round/>
                <a:headEnd/>
                <a:tailEnd/>
              </a:ln>
              <a:effectLst/>
              <a:scene3d>
                <a:camera prst="legacyPerspectiveFront">
                  <a:rot lat="20099999" lon="1500000" rev="0"/>
                </a:camera>
                <a:lightRig rig="legacyFlat4" dir="b"/>
              </a:scene3d>
              <a:sp3d extrusionH="23800" prstMaterial="legacyMatte">
                <a:bevelT w="13500" h="13500" prst="angle"/>
                <a:bevelB w="13500" h="13500" prst="angle"/>
                <a:extrusionClr>
                  <a:srgbClr val="3366FF"/>
                </a:extrusionClr>
              </a:sp3d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107763" dir="2700000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ja-JP" altLang="en-US"/>
              </a:p>
            </p:txBody>
          </p:sp>
          <p:sp>
            <p:nvSpPr>
              <p:cNvPr id="70675" name="Oval 19"/>
              <p:cNvSpPr>
                <a:spLocks noChangeArrowheads="1"/>
              </p:cNvSpPr>
              <p:nvPr/>
            </p:nvSpPr>
            <p:spPr bwMode="auto">
              <a:xfrm>
                <a:off x="4241" y="2287"/>
                <a:ext cx="113" cy="91"/>
              </a:xfrm>
              <a:prstGeom prst="ellipse">
                <a:avLst/>
              </a:prstGeom>
              <a:solidFill>
                <a:srgbClr val="3366FF"/>
              </a:solidFill>
              <a:ln w="9525">
                <a:round/>
                <a:headEnd/>
                <a:tailEnd/>
              </a:ln>
              <a:effectLst/>
              <a:scene3d>
                <a:camera prst="legacyPerspectiveFront">
                  <a:rot lat="20099999" lon="1500000" rev="0"/>
                </a:camera>
                <a:lightRig rig="legacyFlat4" dir="b"/>
              </a:scene3d>
              <a:sp3d extrusionH="23800" prstMaterial="legacyMatte">
                <a:bevelT w="13500" h="13500" prst="angle"/>
                <a:bevelB w="13500" h="13500" prst="angle"/>
                <a:extrusionClr>
                  <a:srgbClr val="3366FF"/>
                </a:extrusionClr>
              </a:sp3d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107763" dir="2700000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ja-JP" altLang="en-US"/>
              </a:p>
            </p:txBody>
          </p:sp>
        </p:grpSp>
        <p:sp>
          <p:nvSpPr>
            <p:cNvPr id="70676" name="Text Box 20"/>
            <p:cNvSpPr txBox="1">
              <a:spLocks noChangeArrowheads="1"/>
            </p:cNvSpPr>
            <p:nvPr/>
          </p:nvSpPr>
          <p:spPr bwMode="auto">
            <a:xfrm>
              <a:off x="2472" y="1388"/>
              <a:ext cx="1035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ja-JP" sz="2800" b="1" i="1">
                  <a:solidFill>
                    <a:srgbClr val="CC00CC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Helvetica" charset="0"/>
                </a:rPr>
                <a:t>CO</a:t>
              </a:r>
              <a:r>
                <a:rPr lang="en-US" altLang="ja-JP" sz="2800" b="1" i="1" baseline="-25000">
                  <a:solidFill>
                    <a:srgbClr val="CC00CC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Helvetica" charset="0"/>
                </a:rPr>
                <a:t>2</a:t>
              </a:r>
              <a:r>
                <a:rPr lang="en-US" altLang="ja-JP" sz="2800" b="1" i="1">
                  <a:solidFill>
                    <a:srgbClr val="CC00CC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Helvetica" charset="0"/>
                </a:rPr>
                <a:t> leak</a:t>
              </a:r>
            </a:p>
          </p:txBody>
        </p:sp>
      </p:grpSp>
      <p:sp>
        <p:nvSpPr>
          <p:cNvPr id="70677" name="Text Box 21"/>
          <p:cNvSpPr txBox="1">
            <a:spLocks noChangeArrowheads="1"/>
          </p:cNvSpPr>
          <p:nvPr/>
        </p:nvSpPr>
        <p:spPr bwMode="auto">
          <a:xfrm>
            <a:off x="395288" y="660400"/>
            <a:ext cx="4327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b="1">
                <a:latin typeface="Helvetica" charset="0"/>
              </a:rPr>
              <a:t>C</a:t>
            </a:r>
            <a:r>
              <a:rPr lang="en-US" altLang="ja-JP" b="1" baseline="-25000">
                <a:latin typeface="Helvetica" charset="0"/>
              </a:rPr>
              <a:t>4</a:t>
            </a:r>
            <a:r>
              <a:rPr lang="en-US" altLang="ja-JP" b="1">
                <a:latin typeface="Helvetica" charset="0"/>
              </a:rPr>
              <a:t> cycle (NADP-ME subtype)</a:t>
            </a:r>
          </a:p>
        </p:txBody>
      </p:sp>
      <p:sp>
        <p:nvSpPr>
          <p:cNvPr id="70678" name="Text Box 22"/>
          <p:cNvSpPr txBox="1">
            <a:spLocks noChangeArrowheads="1"/>
          </p:cNvSpPr>
          <p:nvPr/>
        </p:nvSpPr>
        <p:spPr bwMode="auto">
          <a:xfrm>
            <a:off x="7164388" y="2740025"/>
            <a:ext cx="1085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b="1">
                <a:solidFill>
                  <a:srgbClr val="FF0000"/>
                </a:solidFill>
                <a:latin typeface="Helvetica" charset="0"/>
                <a:ea typeface="HGP創英角ﾎﾟｯﾌﾟ体" charset="0"/>
                <a:cs typeface="HGP創英角ﾎﾟｯﾌﾟ体" charset="0"/>
              </a:rPr>
              <a:t>Rubisco</a:t>
            </a:r>
          </a:p>
        </p:txBody>
      </p:sp>
      <p:sp>
        <p:nvSpPr>
          <p:cNvPr id="70679" name="Text Box 23"/>
          <p:cNvSpPr txBox="1">
            <a:spLocks noChangeArrowheads="1"/>
          </p:cNvSpPr>
          <p:nvPr/>
        </p:nvSpPr>
        <p:spPr bwMode="auto">
          <a:xfrm>
            <a:off x="762000" y="5715000"/>
            <a:ext cx="8001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ja-JP" sz="2000" b="1">
                <a:solidFill>
                  <a:srgbClr val="0000FF"/>
                </a:solidFill>
                <a:latin typeface="Helvetica" charset="0"/>
              </a:rPr>
              <a:t>Some CO</a:t>
            </a:r>
            <a:r>
              <a:rPr lang="en-US" altLang="ja-JP" sz="2000" b="1" baseline="-25000">
                <a:solidFill>
                  <a:srgbClr val="0000FF"/>
                </a:solidFill>
                <a:latin typeface="Helvetica" charset="0"/>
              </a:rPr>
              <a:t>2</a:t>
            </a:r>
            <a:r>
              <a:rPr lang="en-US" altLang="ja-JP" sz="2000" b="1">
                <a:solidFill>
                  <a:srgbClr val="0000FF"/>
                </a:solidFill>
                <a:latin typeface="Helvetica" charset="0"/>
              </a:rPr>
              <a:t> in bundle sheath cells leaks back to mesophyll cells.</a:t>
            </a:r>
          </a:p>
        </p:txBody>
      </p:sp>
      <p:sp>
        <p:nvSpPr>
          <p:cNvPr id="70680" name="Rectangle 24"/>
          <p:cNvSpPr>
            <a:spLocks noChangeArrowheads="1"/>
          </p:cNvSpPr>
          <p:nvPr/>
        </p:nvSpPr>
        <p:spPr bwMode="auto">
          <a:xfrm>
            <a:off x="-2260600" y="0"/>
            <a:ext cx="22574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2800" b="1" i="1">
                <a:solidFill>
                  <a:srgbClr val="4242C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Helvetica" charset="0"/>
                <a:ea typeface="MS UI Gothic" charset="0"/>
                <a:cs typeface="MS UI Gothic" charset="0"/>
              </a:rPr>
              <a:t>Introduction</a:t>
            </a:r>
            <a:endParaRPr lang="en-US" altLang="ja-JP" sz="2800">
              <a:solidFill>
                <a:srgbClr val="C00816"/>
              </a:solidFill>
              <a:latin typeface="Helvetica" charset="0"/>
              <a:ea typeface="MS UI Gothic" charset="0"/>
              <a:cs typeface="MS UI Gothic" charset="0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CD636-F9FD-C347-A161-D7D6E917AB4D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2264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268"/>
    </mc:Choice>
    <mc:Fallback xmlns="">
      <p:transition xmlns:p14="http://schemas.microsoft.com/office/powerpoint/2010/main" spd="slow" advTm="872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08E34-F3EA-EC45-93FA-35E74AF37D36}" type="slidenum">
              <a:rPr lang="en-US" altLang="ja-JP"/>
              <a:pPr>
                <a:defRPr/>
              </a:pPr>
              <a:t>2</a:t>
            </a:fld>
            <a:endParaRPr lang="en-US" altLang="ja-JP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4400"/>
            <a:ext cx="9242425" cy="5334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6" descr="波長と色.jpg                                                   00000B5B HD-160IU2                      BF338DC3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6172200"/>
            <a:ext cx="279717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9668" name="Rectangle 4"/>
          <p:cNvSpPr>
            <a:spLocks noChangeArrowheads="1"/>
          </p:cNvSpPr>
          <p:nvPr/>
        </p:nvSpPr>
        <p:spPr bwMode="auto">
          <a:xfrm>
            <a:off x="3200400" y="5562600"/>
            <a:ext cx="37338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69669" name="Rectangle 5"/>
          <p:cNvSpPr>
            <a:spLocks noChangeArrowheads="1"/>
          </p:cNvSpPr>
          <p:nvPr/>
        </p:nvSpPr>
        <p:spPr bwMode="auto">
          <a:xfrm>
            <a:off x="3200400" y="5549900"/>
            <a:ext cx="3733800" cy="8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69670" name="Rectangle 6"/>
          <p:cNvSpPr>
            <a:spLocks noChangeArrowheads="1"/>
          </p:cNvSpPr>
          <p:nvPr/>
        </p:nvSpPr>
        <p:spPr bwMode="auto">
          <a:xfrm>
            <a:off x="2057400" y="6019800"/>
            <a:ext cx="4876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69671" name="Rectangle 7"/>
          <p:cNvSpPr>
            <a:spLocks noChangeArrowheads="1"/>
          </p:cNvSpPr>
          <p:nvPr/>
        </p:nvSpPr>
        <p:spPr bwMode="auto">
          <a:xfrm>
            <a:off x="2209800" y="6019800"/>
            <a:ext cx="609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69672" name="Rectangle 8"/>
          <p:cNvSpPr>
            <a:spLocks noChangeArrowheads="1"/>
          </p:cNvSpPr>
          <p:nvPr/>
        </p:nvSpPr>
        <p:spPr bwMode="auto">
          <a:xfrm>
            <a:off x="1981200" y="6096000"/>
            <a:ext cx="4572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69673" name="Rectangle 9"/>
          <p:cNvSpPr>
            <a:spLocks noChangeArrowheads="1"/>
          </p:cNvSpPr>
          <p:nvPr/>
        </p:nvSpPr>
        <p:spPr bwMode="auto">
          <a:xfrm>
            <a:off x="3187700" y="5568950"/>
            <a:ext cx="6858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69674" name="Rectangle 10"/>
          <p:cNvSpPr>
            <a:spLocks noChangeArrowheads="1"/>
          </p:cNvSpPr>
          <p:nvPr/>
        </p:nvSpPr>
        <p:spPr bwMode="auto">
          <a:xfrm>
            <a:off x="2133600" y="6096000"/>
            <a:ext cx="5334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69675" name="Rectangle 11"/>
          <p:cNvSpPr>
            <a:spLocks noChangeArrowheads="1"/>
          </p:cNvSpPr>
          <p:nvPr/>
        </p:nvSpPr>
        <p:spPr bwMode="auto">
          <a:xfrm>
            <a:off x="838200" y="6019800"/>
            <a:ext cx="1371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69676" name="Rectangle 12"/>
          <p:cNvSpPr>
            <a:spLocks noChangeArrowheads="1"/>
          </p:cNvSpPr>
          <p:nvPr/>
        </p:nvSpPr>
        <p:spPr bwMode="auto">
          <a:xfrm>
            <a:off x="1317625" y="62944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endParaRPr lang="ja-JP" altLang="en-US" b="0">
              <a:latin typeface="Times New Roman" charset="0"/>
              <a:ea typeface="ＭＳ ゴシック" charset="0"/>
              <a:cs typeface="ＭＳ ゴシック" charset="0"/>
            </a:endParaRPr>
          </a:p>
        </p:txBody>
      </p:sp>
      <p:sp>
        <p:nvSpPr>
          <p:cNvPr id="369677" name="Rectangle 13"/>
          <p:cNvSpPr>
            <a:spLocks noChangeArrowheads="1"/>
          </p:cNvSpPr>
          <p:nvPr/>
        </p:nvSpPr>
        <p:spPr bwMode="auto">
          <a:xfrm>
            <a:off x="3048000" y="5568950"/>
            <a:ext cx="3886200" cy="82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69680" name="Rectangle 16"/>
          <p:cNvSpPr>
            <a:spLocks noChangeArrowheads="1"/>
          </p:cNvSpPr>
          <p:nvPr/>
        </p:nvSpPr>
        <p:spPr bwMode="auto">
          <a:xfrm>
            <a:off x="1259953" y="2636698"/>
            <a:ext cx="1747293" cy="175432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ja-JP" sz="1800" b="0" dirty="0" smtClean="0">
                <a:ea typeface="ＭＳ ゴシック" charset="0"/>
                <a:cs typeface="ＭＳ ゴシック" charset="0"/>
              </a:rPr>
              <a:t>chlorophyll </a:t>
            </a:r>
            <a:r>
              <a:rPr lang="en-US" altLang="ja-JP" sz="1800" b="0" i="1" dirty="0" smtClean="0">
                <a:ea typeface="ＭＳ ゴシック" charset="0"/>
                <a:cs typeface="ＭＳ ゴシック" charset="0"/>
              </a:rPr>
              <a:t>a</a:t>
            </a:r>
            <a:endParaRPr lang="en-US" altLang="ja-JP" sz="1800" b="0" dirty="0">
              <a:ea typeface="ＭＳ ゴシック" charset="0"/>
              <a:cs typeface="ＭＳ ゴシック" charset="0"/>
            </a:endParaRPr>
          </a:p>
          <a:p>
            <a:pPr algn="l">
              <a:defRPr/>
            </a:pPr>
            <a:r>
              <a:rPr lang="en-US" altLang="ja-JP" sz="1800" b="0" dirty="0" smtClean="0">
                <a:ea typeface="ＭＳ ゴシック" charset="0"/>
                <a:cs typeface="ＭＳ ゴシック" charset="0"/>
              </a:rPr>
              <a:t>chlorophyll </a:t>
            </a:r>
            <a:r>
              <a:rPr lang="en-US" altLang="ja-JP" sz="1800" b="0" i="1" dirty="0" smtClean="0">
                <a:ea typeface="ＭＳ ゴシック" charset="0"/>
                <a:cs typeface="ＭＳ ゴシック" charset="0"/>
              </a:rPr>
              <a:t>b</a:t>
            </a:r>
            <a:endParaRPr lang="en-US" altLang="ja-JP" sz="1800" b="0" dirty="0">
              <a:ea typeface="ＭＳ ゴシック" charset="0"/>
              <a:cs typeface="ＭＳ ゴシック" charset="0"/>
            </a:endParaRPr>
          </a:p>
          <a:p>
            <a:pPr algn="l">
              <a:defRPr/>
            </a:pPr>
            <a:r>
              <a:rPr lang="en-US" altLang="ja-JP" sz="1800" b="0" dirty="0" smtClean="0">
                <a:ea typeface="ＭＳ ゴシック" charset="0"/>
                <a:cs typeface="ＭＳ ゴシック" charset="0"/>
              </a:rPr>
              <a:t>carotenoids</a:t>
            </a:r>
            <a:endParaRPr lang="en-US" altLang="ja-JP" sz="1800" b="0" dirty="0">
              <a:ea typeface="ＭＳ ゴシック" charset="0"/>
              <a:cs typeface="ＭＳ ゴシック" charset="0"/>
            </a:endParaRPr>
          </a:p>
          <a:p>
            <a:pPr algn="l">
              <a:defRPr/>
            </a:pPr>
            <a:r>
              <a:rPr lang="en-US" altLang="ja-JP" sz="1800" b="0" dirty="0" err="1" smtClean="0">
                <a:ea typeface="ＭＳ ゴシック" charset="0"/>
                <a:cs typeface="ＭＳ ゴシック" charset="0"/>
              </a:rPr>
              <a:t>phycocyanin</a:t>
            </a:r>
            <a:endParaRPr lang="en-US" altLang="ja-JP" sz="1800" b="0" dirty="0" smtClean="0">
              <a:ea typeface="ＭＳ ゴシック" charset="0"/>
              <a:cs typeface="ＭＳ ゴシック" charset="0"/>
            </a:endParaRPr>
          </a:p>
          <a:p>
            <a:pPr algn="l">
              <a:defRPr/>
            </a:pPr>
            <a:r>
              <a:rPr lang="en-US" altLang="ja-JP" sz="1800" b="0" dirty="0" err="1" smtClean="0">
                <a:ea typeface="ＭＳ ゴシック" charset="0"/>
                <a:cs typeface="ＭＳ ゴシック" charset="0"/>
              </a:rPr>
              <a:t>phycoerythrin</a:t>
            </a:r>
            <a:endParaRPr lang="en-US" altLang="ja-JP" sz="1800" b="0" dirty="0">
              <a:ea typeface="ＭＳ ゴシック" charset="0"/>
              <a:cs typeface="ＭＳ ゴシック" charset="0"/>
            </a:endParaRPr>
          </a:p>
          <a:p>
            <a:pPr algn="l">
              <a:defRPr/>
            </a:pPr>
            <a:r>
              <a:rPr lang="en-US" altLang="ja-JP" sz="1800" b="0" dirty="0" smtClean="0">
                <a:ea typeface="ＭＳ ゴシック" charset="0"/>
                <a:cs typeface="ＭＳ ゴシック" charset="0"/>
              </a:rPr>
              <a:t>chlorophyll </a:t>
            </a:r>
            <a:r>
              <a:rPr lang="ja-JP" altLang="en-US" dirty="0" smtClean="0">
                <a:ea typeface="ＭＳ ゴシック" charset="0"/>
                <a:cs typeface="ＭＳ ゴシック" charset="0"/>
              </a:rPr>
              <a:t>蛍光</a:t>
            </a:r>
            <a:endParaRPr lang="en-US" altLang="ja-JP" dirty="0">
              <a:ea typeface="ＭＳ ゴシック" charset="0"/>
              <a:cs typeface="ＭＳ ゴシック" charset="0"/>
            </a:endParaRPr>
          </a:p>
        </p:txBody>
      </p:sp>
      <p:sp>
        <p:nvSpPr>
          <p:cNvPr id="369681" name="Rectangle 17"/>
          <p:cNvSpPr>
            <a:spLocks noChangeArrowheads="1"/>
          </p:cNvSpPr>
          <p:nvPr/>
        </p:nvSpPr>
        <p:spPr bwMode="auto">
          <a:xfrm>
            <a:off x="1981200" y="729734"/>
            <a:ext cx="62135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ja-JP" altLang="en-US" sz="1800" b="0" dirty="0" smtClean="0">
                <a:ea typeface="ＭＳ ゴシック" charset="0"/>
                <a:cs typeface="ＭＳ ゴシック" charset="0"/>
              </a:rPr>
              <a:t>大気圏外</a:t>
            </a:r>
            <a:r>
              <a:rPr lang="ja-JP" altLang="en-US" dirty="0" smtClean="0">
                <a:ea typeface="ＭＳ ゴシック" charset="0"/>
                <a:cs typeface="ＭＳ ゴシック" charset="0"/>
              </a:rPr>
              <a:t>の太陽光エネルギー（太陽定数）　</a:t>
            </a:r>
            <a:r>
              <a:rPr lang="ja-JP" altLang="en-US" sz="1800" b="0" dirty="0" smtClean="0">
                <a:ea typeface="ＭＳ ゴシック" charset="0"/>
                <a:cs typeface="ＭＳ ゴシック" charset="0"/>
              </a:rPr>
              <a:t>　</a:t>
            </a:r>
            <a:r>
              <a:rPr lang="en-US" altLang="ja-JP" sz="1800" b="0" dirty="0" smtClean="0">
                <a:ea typeface="ＭＳ ゴシック" charset="0"/>
                <a:cs typeface="ＭＳ ゴシック" charset="0"/>
              </a:rPr>
              <a:t>1370</a:t>
            </a:r>
            <a:r>
              <a:rPr lang="en-US" altLang="ja-JP" dirty="0">
                <a:ea typeface="ＭＳ ゴシック" charset="0"/>
                <a:cs typeface="ＭＳ ゴシック" charset="0"/>
              </a:rPr>
              <a:t> </a:t>
            </a:r>
            <a:r>
              <a:rPr lang="en-US" altLang="ja-JP" dirty="0" smtClean="0">
                <a:ea typeface="ＭＳ ゴシック" charset="0"/>
                <a:cs typeface="ＭＳ ゴシック" charset="0"/>
              </a:rPr>
              <a:t>W / m</a:t>
            </a:r>
            <a:r>
              <a:rPr lang="en-US" altLang="ja-JP" baseline="30000" dirty="0" smtClean="0">
                <a:ea typeface="ＭＳ ゴシック" charset="0"/>
                <a:cs typeface="ＭＳ ゴシック" charset="0"/>
              </a:rPr>
              <a:t>2</a:t>
            </a:r>
            <a:endParaRPr lang="ja-JP" altLang="en-US" b="0" baseline="30000" dirty="0"/>
          </a:p>
        </p:txBody>
      </p:sp>
      <p:sp>
        <p:nvSpPr>
          <p:cNvPr id="369682" name="Rectangle 18"/>
          <p:cNvSpPr>
            <a:spLocks noChangeArrowheads="1"/>
          </p:cNvSpPr>
          <p:nvPr/>
        </p:nvSpPr>
        <p:spPr bwMode="auto">
          <a:xfrm>
            <a:off x="4572000" y="220980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ja-JP" altLang="en-US" sz="1800" b="0">
                <a:ea typeface="ＭＳ ゴシック" charset="0"/>
                <a:cs typeface="ＭＳ ゴシック" charset="0"/>
              </a:rPr>
              <a:t>地上</a:t>
            </a:r>
            <a:endParaRPr lang="ja-JP" altLang="en-US" b="0"/>
          </a:p>
        </p:txBody>
      </p:sp>
      <p:sp>
        <p:nvSpPr>
          <p:cNvPr id="369683" name="Rectangle 19"/>
          <p:cNvSpPr>
            <a:spLocks noChangeArrowheads="1"/>
          </p:cNvSpPr>
          <p:nvPr/>
        </p:nvSpPr>
        <p:spPr bwMode="auto">
          <a:xfrm rot="16200000">
            <a:off x="-2185987" y="3114675"/>
            <a:ext cx="5010150" cy="396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ja-JP" altLang="en-US" sz="2000" b="0"/>
              <a:t>単位波長あたり単位時間あたりの光量子数</a:t>
            </a:r>
            <a:endParaRPr lang="ja-JP" altLang="en-US" b="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2057400" y="5835134"/>
            <a:ext cx="1336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波長　（</a:t>
            </a:r>
            <a:r>
              <a:rPr kumimoji="1" lang="en-US" altLang="ja-JP" dirty="0" smtClean="0"/>
              <a:t>nm</a:t>
            </a:r>
            <a:r>
              <a:rPr kumimoji="1" lang="ja-JP" altLang="en-US" dirty="0" smtClean="0"/>
              <a:t>）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83014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図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" y="0"/>
            <a:ext cx="6978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CD636-F9FD-C347-A161-D7D6E917AB4D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2040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7011"/>
    </mc:Choice>
    <mc:Fallback xmlns="">
      <p:transition xmlns:p14="http://schemas.microsoft.com/office/powerpoint/2010/main" spd="slow" advTm="157011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0400"/>
            <a:ext cx="9144000" cy="552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CD636-F9FD-C347-A161-D7D6E917AB4D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5686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7974"/>
    </mc:Choice>
    <mc:Fallback xmlns="">
      <p:transition xmlns:p14="http://schemas.microsoft.com/office/powerpoint/2010/main" spd="slow" advTm="157974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/>
        </p:nvSpPr>
        <p:spPr>
          <a:xfrm>
            <a:off x="1230193" y="1119025"/>
            <a:ext cx="6803571" cy="4572000"/>
          </a:xfrm>
          <a:prstGeom prst="rect">
            <a:avLst/>
          </a:prstGeom>
          <a:noFill/>
          <a:ln w="28575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" name="直線コネクタ 4"/>
          <p:cNvCxnSpPr/>
          <p:nvPr/>
        </p:nvCxnSpPr>
        <p:spPr>
          <a:xfrm flipV="1">
            <a:off x="1230193" y="4956240"/>
            <a:ext cx="6803571" cy="907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フリーフォーム 10"/>
          <p:cNvSpPr/>
          <p:nvPr/>
        </p:nvSpPr>
        <p:spPr>
          <a:xfrm>
            <a:off x="1248335" y="2316453"/>
            <a:ext cx="6749143" cy="3020786"/>
          </a:xfrm>
          <a:custGeom>
            <a:avLst/>
            <a:gdLst>
              <a:gd name="connsiteX0" fmla="*/ 0 w 6749143"/>
              <a:gd name="connsiteY0" fmla="*/ 3020786 h 3020786"/>
              <a:gd name="connsiteX1" fmla="*/ 653143 w 6749143"/>
              <a:gd name="connsiteY1" fmla="*/ 1950357 h 3020786"/>
              <a:gd name="connsiteX2" fmla="*/ 934358 w 6749143"/>
              <a:gd name="connsiteY2" fmla="*/ 1496786 h 3020786"/>
              <a:gd name="connsiteX3" fmla="*/ 1270000 w 6749143"/>
              <a:gd name="connsiteY3" fmla="*/ 1079500 h 3020786"/>
              <a:gd name="connsiteX4" fmla="*/ 1705429 w 6749143"/>
              <a:gd name="connsiteY4" fmla="*/ 725714 h 3020786"/>
              <a:gd name="connsiteX5" fmla="*/ 2222500 w 6749143"/>
              <a:gd name="connsiteY5" fmla="*/ 471714 h 3020786"/>
              <a:gd name="connsiteX6" fmla="*/ 2930072 w 6749143"/>
              <a:gd name="connsiteY6" fmla="*/ 244929 h 3020786"/>
              <a:gd name="connsiteX7" fmla="*/ 3637643 w 6749143"/>
              <a:gd name="connsiteY7" fmla="*/ 108857 h 3020786"/>
              <a:gd name="connsiteX8" fmla="*/ 4435929 w 6749143"/>
              <a:gd name="connsiteY8" fmla="*/ 18143 h 3020786"/>
              <a:gd name="connsiteX9" fmla="*/ 5941786 w 6749143"/>
              <a:gd name="connsiteY9" fmla="*/ 0 h 3020786"/>
              <a:gd name="connsiteX10" fmla="*/ 6749143 w 6749143"/>
              <a:gd name="connsiteY10" fmla="*/ 0 h 3020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749143" h="3020786">
                <a:moveTo>
                  <a:pt x="0" y="3020786"/>
                </a:moveTo>
                <a:lnTo>
                  <a:pt x="653143" y="1950357"/>
                </a:lnTo>
                <a:lnTo>
                  <a:pt x="934358" y="1496786"/>
                </a:lnTo>
                <a:lnTo>
                  <a:pt x="1270000" y="1079500"/>
                </a:lnTo>
                <a:lnTo>
                  <a:pt x="1705429" y="725714"/>
                </a:lnTo>
                <a:lnTo>
                  <a:pt x="2222500" y="471714"/>
                </a:lnTo>
                <a:lnTo>
                  <a:pt x="2930072" y="244929"/>
                </a:lnTo>
                <a:lnTo>
                  <a:pt x="3637643" y="108857"/>
                </a:lnTo>
                <a:lnTo>
                  <a:pt x="4435929" y="18143"/>
                </a:lnTo>
                <a:lnTo>
                  <a:pt x="5941786" y="0"/>
                </a:lnTo>
                <a:lnTo>
                  <a:pt x="6749143" y="0"/>
                </a:lnTo>
              </a:path>
            </a:pathLst>
          </a:custGeom>
          <a:ln w="38100" cmpd="sng">
            <a:solidFill>
              <a:srgbClr val="000000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13" name="直線コネクタ 12"/>
          <p:cNvCxnSpPr/>
          <p:nvPr/>
        </p:nvCxnSpPr>
        <p:spPr>
          <a:xfrm flipV="1">
            <a:off x="1230193" y="2412328"/>
            <a:ext cx="825500" cy="2924911"/>
          </a:xfrm>
          <a:prstGeom prst="line">
            <a:avLst/>
          </a:prstGeom>
          <a:ln w="38100" cmpd="sng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/>
          <p:cNvCxnSpPr/>
          <p:nvPr/>
        </p:nvCxnSpPr>
        <p:spPr>
          <a:xfrm flipV="1">
            <a:off x="1248335" y="2316453"/>
            <a:ext cx="5533572" cy="3020786"/>
          </a:xfrm>
          <a:prstGeom prst="line">
            <a:avLst/>
          </a:prstGeom>
          <a:ln w="38100" cmpd="sng">
            <a:prstDash val="dash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17"/>
          <p:cNvSpPr txBox="1"/>
          <p:nvPr/>
        </p:nvSpPr>
        <p:spPr>
          <a:xfrm>
            <a:off x="1248335" y="5884121"/>
            <a:ext cx="72300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dirty="0" smtClean="0"/>
              <a:t>光エネルギー</a:t>
            </a:r>
            <a:r>
              <a:rPr kumimoji="1" lang="ja-JP" altLang="en-US" dirty="0" smtClean="0"/>
              <a:t>　（太陽の短波のうち光合成に有効な成分</a:t>
            </a:r>
            <a:r>
              <a:rPr lang="ja-JP" altLang="en-US" dirty="0"/>
              <a:t>　</a:t>
            </a:r>
            <a:r>
              <a:rPr lang="en-US" altLang="ja-JP" dirty="0" smtClean="0"/>
              <a:t>400〜700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nm</a:t>
            </a:r>
            <a:r>
              <a:rPr kumimoji="1" lang="ja-JP" altLang="en-US" dirty="0" smtClean="0"/>
              <a:t>）</a:t>
            </a:r>
            <a:endParaRPr kumimoji="1" lang="en-US" altLang="ja-JP" dirty="0" smtClean="0"/>
          </a:p>
          <a:p>
            <a:pPr algn="ctr"/>
            <a:r>
              <a:rPr lang="ja-JP" altLang="en-US" dirty="0" smtClean="0"/>
              <a:t>（単位時間・単位面積あたり）</a:t>
            </a:r>
            <a:endParaRPr kumimoji="1" lang="ja-JP" altLang="en-US" dirty="0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1548259" y="1211999"/>
            <a:ext cx="19569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最大効率　</a:t>
            </a:r>
            <a:r>
              <a:rPr lang="en-US" altLang="ja-JP" dirty="0"/>
              <a:t>〜30</a:t>
            </a:r>
            <a:r>
              <a:rPr lang="ja-JP" altLang="en-US" dirty="0" smtClean="0"/>
              <a:t>％</a:t>
            </a:r>
            <a:endParaRPr lang="en-US" altLang="ja-JP" dirty="0" smtClean="0"/>
          </a:p>
          <a:p>
            <a:r>
              <a:rPr lang="en-US" altLang="ja-JP" dirty="0" smtClean="0"/>
              <a:t>	</a:t>
            </a:r>
            <a:r>
              <a:rPr lang="ja-JP" altLang="en-US" dirty="0" smtClean="0"/>
              <a:t>高</a:t>
            </a:r>
            <a:r>
              <a:rPr lang="en-US" altLang="ja-JP" dirty="0" smtClean="0"/>
              <a:t>CO</a:t>
            </a:r>
            <a:r>
              <a:rPr lang="en-US" altLang="ja-JP" baseline="-25000" dirty="0" smtClean="0"/>
              <a:t>2</a:t>
            </a:r>
            <a:r>
              <a:rPr lang="ja-JP" altLang="en-US" dirty="0" smtClean="0"/>
              <a:t>濃度</a:t>
            </a:r>
            <a:endParaRPr lang="en-US" altLang="ja-JP" dirty="0" smtClean="0"/>
          </a:p>
          <a:p>
            <a:r>
              <a:rPr lang="en-US" altLang="ja-JP" dirty="0" smtClean="0"/>
              <a:t>	</a:t>
            </a:r>
            <a:r>
              <a:rPr lang="ja-JP" altLang="en-US" dirty="0" smtClean="0"/>
              <a:t>低</a:t>
            </a:r>
            <a:r>
              <a:rPr lang="en-US" altLang="ja-JP" dirty="0" smtClean="0"/>
              <a:t>O</a:t>
            </a:r>
            <a:r>
              <a:rPr lang="en-US" altLang="ja-JP" baseline="-25000" dirty="0" smtClean="0"/>
              <a:t>2</a:t>
            </a:r>
            <a:r>
              <a:rPr lang="ja-JP" altLang="en-US" dirty="0" smtClean="0"/>
              <a:t>濃度</a:t>
            </a:r>
            <a:endParaRPr lang="en-US" altLang="ja-JP" dirty="0"/>
          </a:p>
          <a:p>
            <a:r>
              <a:rPr lang="en-US" altLang="ja-JP" dirty="0" smtClean="0"/>
              <a:t>	</a:t>
            </a:r>
            <a:r>
              <a:rPr lang="ja-JP" altLang="en-US" dirty="0" smtClean="0"/>
              <a:t>弱光下</a:t>
            </a:r>
          </a:p>
        </p:txBody>
      </p:sp>
      <p:cxnSp>
        <p:nvCxnSpPr>
          <p:cNvPr id="21" name="直線コネクタ 20"/>
          <p:cNvCxnSpPr>
            <a:stCxn id="11" idx="0"/>
          </p:cNvCxnSpPr>
          <p:nvPr/>
        </p:nvCxnSpPr>
        <p:spPr>
          <a:xfrm flipV="1">
            <a:off x="1248335" y="2506953"/>
            <a:ext cx="1678215" cy="2830286"/>
          </a:xfrm>
          <a:prstGeom prst="line">
            <a:avLst/>
          </a:prstGeom>
          <a:ln w="38100" cmpd="sng"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テキスト ボックス 26"/>
          <p:cNvSpPr txBox="1"/>
          <p:nvPr/>
        </p:nvSpPr>
        <p:spPr>
          <a:xfrm>
            <a:off x="4459621" y="1676934"/>
            <a:ext cx="15582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 smtClean="0"/>
              <a:t>400</a:t>
            </a:r>
            <a:r>
              <a:rPr lang="en-US" altLang="ja-JP" sz="2000" b="1" dirty="0"/>
              <a:t> </a:t>
            </a:r>
            <a:r>
              <a:rPr lang="en-US" altLang="ja-JP" sz="2000" b="1" dirty="0" smtClean="0"/>
              <a:t>ppm CO</a:t>
            </a:r>
            <a:r>
              <a:rPr lang="en-US" altLang="ja-JP" sz="2000" b="1" baseline="-25000" dirty="0" smtClean="0"/>
              <a:t>2</a:t>
            </a:r>
          </a:p>
          <a:p>
            <a:r>
              <a:rPr kumimoji="1" lang="en-US" altLang="ja-JP" sz="2000" b="1" dirty="0" smtClean="0"/>
              <a:t>21% O</a:t>
            </a:r>
            <a:r>
              <a:rPr kumimoji="1" lang="en-US" altLang="ja-JP" sz="2000" b="1" baseline="-25000" dirty="0" smtClean="0"/>
              <a:t>2</a:t>
            </a:r>
            <a:endParaRPr kumimoji="1" lang="ja-JP" altLang="en-US" sz="2000" b="1" baseline="-25000" dirty="0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2287241" y="3668097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弱光下</a:t>
            </a:r>
            <a:endParaRPr lang="en-US" altLang="ja-JP" dirty="0" smtClean="0"/>
          </a:p>
          <a:p>
            <a:r>
              <a:rPr kumimoji="1" lang="en-US" altLang="ja-JP" dirty="0" smtClean="0"/>
              <a:t>〜15</a:t>
            </a:r>
            <a:r>
              <a:rPr kumimoji="1" lang="ja-JP" altLang="en-US" dirty="0" smtClean="0"/>
              <a:t>％</a:t>
            </a:r>
            <a:endParaRPr kumimoji="1" lang="ja-JP" altLang="en-US" dirty="0"/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4060478" y="3755911"/>
            <a:ext cx="16877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強光下</a:t>
            </a:r>
            <a:r>
              <a:rPr lang="ja-JP" altLang="en-US" dirty="0" smtClean="0"/>
              <a:t>では</a:t>
            </a:r>
            <a:endParaRPr lang="en-US" altLang="ja-JP" dirty="0" smtClean="0"/>
          </a:p>
          <a:p>
            <a:r>
              <a:rPr lang="ja-JP" altLang="en-US" dirty="0" smtClean="0"/>
              <a:t>さらに効率低下</a:t>
            </a:r>
            <a:endParaRPr kumimoji="1" lang="en-US" altLang="ja-JP" dirty="0"/>
          </a:p>
          <a:p>
            <a:r>
              <a:rPr lang="en-US" altLang="ja-JP" dirty="0" smtClean="0"/>
              <a:t>            </a:t>
            </a:r>
          </a:p>
          <a:p>
            <a:r>
              <a:rPr lang="en-US" altLang="ja-JP" dirty="0"/>
              <a:t> </a:t>
            </a:r>
            <a:r>
              <a:rPr lang="en-US" altLang="ja-JP" dirty="0" smtClean="0"/>
              <a:t>      </a:t>
            </a:r>
            <a:r>
              <a:rPr lang="ja-JP" altLang="en-US" dirty="0" smtClean="0"/>
              <a:t>数％</a:t>
            </a:r>
            <a:endParaRPr kumimoji="1" lang="ja-JP" altLang="en-US" dirty="0"/>
          </a:p>
        </p:txBody>
      </p:sp>
      <p:cxnSp>
        <p:nvCxnSpPr>
          <p:cNvPr id="31" name="直線コネクタ 30"/>
          <p:cNvCxnSpPr/>
          <p:nvPr/>
        </p:nvCxnSpPr>
        <p:spPr>
          <a:xfrm flipV="1">
            <a:off x="1248335" y="5326353"/>
            <a:ext cx="1034142" cy="9070"/>
          </a:xfrm>
          <a:prstGeom prst="line">
            <a:avLst/>
          </a:prstGeom>
          <a:ln w="19050" cmpd="sng">
            <a:solidFill>
              <a:schemeClr val="tx1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/>
          <p:cNvCxnSpPr/>
          <p:nvPr/>
        </p:nvCxnSpPr>
        <p:spPr>
          <a:xfrm>
            <a:off x="1974049" y="2740996"/>
            <a:ext cx="9072" cy="2585357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直線矢印コネクタ 52"/>
          <p:cNvCxnSpPr/>
          <p:nvPr/>
        </p:nvCxnSpPr>
        <p:spPr>
          <a:xfrm flipH="1">
            <a:off x="1978813" y="2740996"/>
            <a:ext cx="308428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直線矢印コネクタ 53"/>
          <p:cNvCxnSpPr/>
          <p:nvPr/>
        </p:nvCxnSpPr>
        <p:spPr>
          <a:xfrm flipH="1">
            <a:off x="1974049" y="4154325"/>
            <a:ext cx="308428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直線矢印コネクタ 54"/>
          <p:cNvCxnSpPr/>
          <p:nvPr/>
        </p:nvCxnSpPr>
        <p:spPr>
          <a:xfrm flipH="1">
            <a:off x="1983121" y="4384739"/>
            <a:ext cx="2149929" cy="54718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テキスト ボックス 56"/>
          <p:cNvSpPr txBox="1"/>
          <p:nvPr/>
        </p:nvSpPr>
        <p:spPr>
          <a:xfrm rot="16200000">
            <a:off x="-1267593" y="3100731"/>
            <a:ext cx="38527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dirty="0" smtClean="0"/>
              <a:t>光合成によって固定されるエネルギー　</a:t>
            </a:r>
            <a:endParaRPr lang="en-US" altLang="ja-JP" dirty="0" smtClean="0"/>
          </a:p>
          <a:p>
            <a:pPr algn="ctr"/>
            <a:r>
              <a:rPr kumimoji="1" lang="ja-JP" altLang="en-US" dirty="0" smtClean="0"/>
              <a:t>（単位面積・単位時間あたり）</a:t>
            </a:r>
            <a:endParaRPr kumimoji="1" lang="ja-JP" altLang="en-US" dirty="0"/>
          </a:p>
        </p:txBody>
      </p:sp>
      <p:sp>
        <p:nvSpPr>
          <p:cNvPr id="58" name="テキスト ボックス 57"/>
          <p:cNvSpPr txBox="1"/>
          <p:nvPr/>
        </p:nvSpPr>
        <p:spPr>
          <a:xfrm>
            <a:off x="8066528" y="4771574"/>
            <a:ext cx="159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0</a:t>
            </a:r>
            <a:endParaRPr kumimoji="1" lang="ja-JP" altLang="en-US" dirty="0"/>
          </a:p>
        </p:txBody>
      </p:sp>
      <p:sp>
        <p:nvSpPr>
          <p:cNvPr id="60" name="テキスト ボックス 59"/>
          <p:cNvSpPr txBox="1"/>
          <p:nvPr/>
        </p:nvSpPr>
        <p:spPr>
          <a:xfrm rot="16200000">
            <a:off x="6988404" y="3168284"/>
            <a:ext cx="29799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 smtClean="0"/>
              <a:t>CO</a:t>
            </a:r>
            <a:r>
              <a:rPr kumimoji="1" lang="en-US" altLang="ja-JP" baseline="-25000" dirty="0" smtClean="0"/>
              <a:t>2</a:t>
            </a:r>
            <a:r>
              <a:rPr kumimoji="1" lang="ja-JP" altLang="en-US" dirty="0" smtClean="0"/>
              <a:t>吸収速度</a:t>
            </a:r>
            <a:endParaRPr kumimoji="1" lang="en-US" altLang="ja-JP" dirty="0" smtClean="0"/>
          </a:p>
          <a:p>
            <a:pPr algn="ctr"/>
            <a:r>
              <a:rPr lang="ja-JP" altLang="en-US" dirty="0" smtClean="0"/>
              <a:t>（単位時間・単位面積あたり）</a:t>
            </a:r>
            <a:endParaRPr kumimoji="1" lang="ja-JP" altLang="en-US" dirty="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246786" y="110986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 smtClean="0"/>
              <a:t>葉の光合成の効率</a:t>
            </a:r>
            <a:endParaRPr kumimoji="1" lang="ja-JP" altLang="en-US" sz="4000" dirty="0">
              <a:solidFill>
                <a:srgbClr val="FF6600"/>
              </a:solidFill>
            </a:endParaRPr>
          </a:p>
        </p:txBody>
      </p:sp>
      <p:sp>
        <p:nvSpPr>
          <p:cNvPr id="25" name="フリーフォーム 24"/>
          <p:cNvSpPr/>
          <p:nvPr/>
        </p:nvSpPr>
        <p:spPr>
          <a:xfrm>
            <a:off x="1240398" y="2144096"/>
            <a:ext cx="3327505" cy="3182257"/>
          </a:xfrm>
          <a:custGeom>
            <a:avLst/>
            <a:gdLst>
              <a:gd name="connsiteX0" fmla="*/ 0 w 6749143"/>
              <a:gd name="connsiteY0" fmla="*/ 3020786 h 3020786"/>
              <a:gd name="connsiteX1" fmla="*/ 653143 w 6749143"/>
              <a:gd name="connsiteY1" fmla="*/ 1950357 h 3020786"/>
              <a:gd name="connsiteX2" fmla="*/ 934358 w 6749143"/>
              <a:gd name="connsiteY2" fmla="*/ 1496786 h 3020786"/>
              <a:gd name="connsiteX3" fmla="*/ 1270000 w 6749143"/>
              <a:gd name="connsiteY3" fmla="*/ 1079500 h 3020786"/>
              <a:gd name="connsiteX4" fmla="*/ 1705429 w 6749143"/>
              <a:gd name="connsiteY4" fmla="*/ 725714 h 3020786"/>
              <a:gd name="connsiteX5" fmla="*/ 2222500 w 6749143"/>
              <a:gd name="connsiteY5" fmla="*/ 471714 h 3020786"/>
              <a:gd name="connsiteX6" fmla="*/ 2930072 w 6749143"/>
              <a:gd name="connsiteY6" fmla="*/ 244929 h 3020786"/>
              <a:gd name="connsiteX7" fmla="*/ 3637643 w 6749143"/>
              <a:gd name="connsiteY7" fmla="*/ 108857 h 3020786"/>
              <a:gd name="connsiteX8" fmla="*/ 4435929 w 6749143"/>
              <a:gd name="connsiteY8" fmla="*/ 18143 h 3020786"/>
              <a:gd name="connsiteX9" fmla="*/ 5941786 w 6749143"/>
              <a:gd name="connsiteY9" fmla="*/ 0 h 3020786"/>
              <a:gd name="connsiteX10" fmla="*/ 6749143 w 6749143"/>
              <a:gd name="connsiteY10" fmla="*/ 0 h 3020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749143" h="3020786">
                <a:moveTo>
                  <a:pt x="0" y="3020786"/>
                </a:moveTo>
                <a:lnTo>
                  <a:pt x="653143" y="1950357"/>
                </a:lnTo>
                <a:lnTo>
                  <a:pt x="934358" y="1496786"/>
                </a:lnTo>
                <a:lnTo>
                  <a:pt x="1270000" y="1079500"/>
                </a:lnTo>
                <a:lnTo>
                  <a:pt x="1705429" y="725714"/>
                </a:lnTo>
                <a:lnTo>
                  <a:pt x="2222500" y="471714"/>
                </a:lnTo>
                <a:lnTo>
                  <a:pt x="2930072" y="244929"/>
                </a:lnTo>
                <a:lnTo>
                  <a:pt x="3637643" y="108857"/>
                </a:lnTo>
                <a:lnTo>
                  <a:pt x="4435929" y="18143"/>
                </a:lnTo>
                <a:lnTo>
                  <a:pt x="5941786" y="0"/>
                </a:lnTo>
                <a:lnTo>
                  <a:pt x="6749143" y="0"/>
                </a:lnTo>
              </a:path>
            </a:pathLst>
          </a:custGeom>
          <a:ln w="38100" cmpd="sng">
            <a:solidFill>
              <a:srgbClr val="00000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フリーフォーム 6"/>
          <p:cNvSpPr/>
          <p:nvPr/>
        </p:nvSpPr>
        <p:spPr>
          <a:xfrm>
            <a:off x="3258564" y="1704778"/>
            <a:ext cx="1320800" cy="746912"/>
          </a:xfrm>
          <a:custGeom>
            <a:avLst/>
            <a:gdLst>
              <a:gd name="connsiteX0" fmla="*/ 88900 w 1320800"/>
              <a:gd name="connsiteY0" fmla="*/ 159918 h 746912"/>
              <a:gd name="connsiteX1" fmla="*/ 88900 w 1320800"/>
              <a:gd name="connsiteY1" fmla="*/ 159918 h 746912"/>
              <a:gd name="connsiteX2" fmla="*/ 25400 w 1320800"/>
              <a:gd name="connsiteY2" fmla="*/ 261518 h 746912"/>
              <a:gd name="connsiteX3" fmla="*/ 38100 w 1320800"/>
              <a:gd name="connsiteY3" fmla="*/ 502818 h 746912"/>
              <a:gd name="connsiteX4" fmla="*/ 63500 w 1320800"/>
              <a:gd name="connsiteY4" fmla="*/ 591718 h 746912"/>
              <a:gd name="connsiteX5" fmla="*/ 165100 w 1320800"/>
              <a:gd name="connsiteY5" fmla="*/ 706018 h 746912"/>
              <a:gd name="connsiteX6" fmla="*/ 203200 w 1320800"/>
              <a:gd name="connsiteY6" fmla="*/ 718718 h 746912"/>
              <a:gd name="connsiteX7" fmla="*/ 698500 w 1320800"/>
              <a:gd name="connsiteY7" fmla="*/ 744118 h 746912"/>
              <a:gd name="connsiteX8" fmla="*/ 1003300 w 1320800"/>
              <a:gd name="connsiteY8" fmla="*/ 731418 h 746912"/>
              <a:gd name="connsiteX9" fmla="*/ 1054100 w 1320800"/>
              <a:gd name="connsiteY9" fmla="*/ 718718 h 746912"/>
              <a:gd name="connsiteX10" fmla="*/ 1168400 w 1320800"/>
              <a:gd name="connsiteY10" fmla="*/ 706018 h 746912"/>
              <a:gd name="connsiteX11" fmla="*/ 1219200 w 1320800"/>
              <a:gd name="connsiteY11" fmla="*/ 680618 h 746912"/>
              <a:gd name="connsiteX12" fmla="*/ 1244600 w 1320800"/>
              <a:gd name="connsiteY12" fmla="*/ 604418 h 746912"/>
              <a:gd name="connsiteX13" fmla="*/ 1282700 w 1320800"/>
              <a:gd name="connsiteY13" fmla="*/ 553618 h 746912"/>
              <a:gd name="connsiteX14" fmla="*/ 1308100 w 1320800"/>
              <a:gd name="connsiteY14" fmla="*/ 477418 h 746912"/>
              <a:gd name="connsiteX15" fmla="*/ 1320800 w 1320800"/>
              <a:gd name="connsiteY15" fmla="*/ 439318 h 746912"/>
              <a:gd name="connsiteX16" fmla="*/ 1308100 w 1320800"/>
              <a:gd name="connsiteY16" fmla="*/ 337718 h 746912"/>
              <a:gd name="connsiteX17" fmla="*/ 1257300 w 1320800"/>
              <a:gd name="connsiteY17" fmla="*/ 236118 h 746912"/>
              <a:gd name="connsiteX18" fmla="*/ 1244600 w 1320800"/>
              <a:gd name="connsiteY18" fmla="*/ 198018 h 746912"/>
              <a:gd name="connsiteX19" fmla="*/ 1193800 w 1320800"/>
              <a:gd name="connsiteY19" fmla="*/ 172618 h 746912"/>
              <a:gd name="connsiteX20" fmla="*/ 1155700 w 1320800"/>
              <a:gd name="connsiteY20" fmla="*/ 147218 h 746912"/>
              <a:gd name="connsiteX21" fmla="*/ 1028700 w 1320800"/>
              <a:gd name="connsiteY21" fmla="*/ 109118 h 746912"/>
              <a:gd name="connsiteX22" fmla="*/ 977900 w 1320800"/>
              <a:gd name="connsiteY22" fmla="*/ 83718 h 746912"/>
              <a:gd name="connsiteX23" fmla="*/ 850900 w 1320800"/>
              <a:gd name="connsiteY23" fmla="*/ 45618 h 746912"/>
              <a:gd name="connsiteX24" fmla="*/ 520700 w 1320800"/>
              <a:gd name="connsiteY24" fmla="*/ 32918 h 746912"/>
              <a:gd name="connsiteX25" fmla="*/ 12700 w 1320800"/>
              <a:gd name="connsiteY25" fmla="*/ 96418 h 746912"/>
              <a:gd name="connsiteX26" fmla="*/ 0 w 1320800"/>
              <a:gd name="connsiteY26" fmla="*/ 134518 h 746912"/>
              <a:gd name="connsiteX27" fmla="*/ 0 w 1320800"/>
              <a:gd name="connsiteY27" fmla="*/ 299618 h 746912"/>
              <a:gd name="connsiteX28" fmla="*/ 0 w 1320800"/>
              <a:gd name="connsiteY28" fmla="*/ 299618 h 746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20800" h="746912">
                <a:moveTo>
                  <a:pt x="88900" y="159918"/>
                </a:moveTo>
                <a:lnTo>
                  <a:pt x="88900" y="159918"/>
                </a:lnTo>
                <a:cubicBezTo>
                  <a:pt x="67733" y="193785"/>
                  <a:pt x="31253" y="222012"/>
                  <a:pt x="25400" y="261518"/>
                </a:cubicBezTo>
                <a:cubicBezTo>
                  <a:pt x="13596" y="341193"/>
                  <a:pt x="31122" y="422576"/>
                  <a:pt x="38100" y="502818"/>
                </a:cubicBezTo>
                <a:cubicBezTo>
                  <a:pt x="38957" y="512670"/>
                  <a:pt x="56854" y="578426"/>
                  <a:pt x="63500" y="591718"/>
                </a:cubicBezTo>
                <a:cubicBezTo>
                  <a:pt x="80442" y="625602"/>
                  <a:pt x="144905" y="699286"/>
                  <a:pt x="165100" y="706018"/>
                </a:cubicBezTo>
                <a:cubicBezTo>
                  <a:pt x="177800" y="710251"/>
                  <a:pt x="190328" y="715040"/>
                  <a:pt x="203200" y="718718"/>
                </a:cubicBezTo>
                <a:cubicBezTo>
                  <a:pt x="370773" y="766596"/>
                  <a:pt x="466080" y="737477"/>
                  <a:pt x="698500" y="744118"/>
                </a:cubicBezTo>
                <a:cubicBezTo>
                  <a:pt x="800100" y="739885"/>
                  <a:pt x="901870" y="738663"/>
                  <a:pt x="1003300" y="731418"/>
                </a:cubicBezTo>
                <a:cubicBezTo>
                  <a:pt x="1020710" y="730174"/>
                  <a:pt x="1036848" y="721372"/>
                  <a:pt x="1054100" y="718718"/>
                </a:cubicBezTo>
                <a:cubicBezTo>
                  <a:pt x="1091989" y="712889"/>
                  <a:pt x="1130300" y="710251"/>
                  <a:pt x="1168400" y="706018"/>
                </a:cubicBezTo>
                <a:cubicBezTo>
                  <a:pt x="1185333" y="697551"/>
                  <a:pt x="1207841" y="695764"/>
                  <a:pt x="1219200" y="680618"/>
                </a:cubicBezTo>
                <a:cubicBezTo>
                  <a:pt x="1235264" y="659199"/>
                  <a:pt x="1228536" y="625837"/>
                  <a:pt x="1244600" y="604418"/>
                </a:cubicBezTo>
                <a:lnTo>
                  <a:pt x="1282700" y="553618"/>
                </a:lnTo>
                <a:lnTo>
                  <a:pt x="1308100" y="477418"/>
                </a:lnTo>
                <a:lnTo>
                  <a:pt x="1320800" y="439318"/>
                </a:lnTo>
                <a:cubicBezTo>
                  <a:pt x="1316567" y="405451"/>
                  <a:pt x="1315775" y="370974"/>
                  <a:pt x="1308100" y="337718"/>
                </a:cubicBezTo>
                <a:cubicBezTo>
                  <a:pt x="1289266" y="256103"/>
                  <a:pt x="1287154" y="295826"/>
                  <a:pt x="1257300" y="236118"/>
                </a:cubicBezTo>
                <a:cubicBezTo>
                  <a:pt x="1251313" y="224144"/>
                  <a:pt x="1254066" y="207484"/>
                  <a:pt x="1244600" y="198018"/>
                </a:cubicBezTo>
                <a:cubicBezTo>
                  <a:pt x="1231213" y="184631"/>
                  <a:pt x="1210238" y="182011"/>
                  <a:pt x="1193800" y="172618"/>
                </a:cubicBezTo>
                <a:cubicBezTo>
                  <a:pt x="1180548" y="165045"/>
                  <a:pt x="1169648" y="153417"/>
                  <a:pt x="1155700" y="147218"/>
                </a:cubicBezTo>
                <a:cubicBezTo>
                  <a:pt x="999375" y="77740"/>
                  <a:pt x="1146915" y="153448"/>
                  <a:pt x="1028700" y="109118"/>
                </a:cubicBezTo>
                <a:cubicBezTo>
                  <a:pt x="1010973" y="102471"/>
                  <a:pt x="995478" y="90749"/>
                  <a:pt x="977900" y="83718"/>
                </a:cubicBezTo>
                <a:cubicBezTo>
                  <a:pt x="968465" y="79944"/>
                  <a:pt x="873354" y="47115"/>
                  <a:pt x="850900" y="45618"/>
                </a:cubicBezTo>
                <a:cubicBezTo>
                  <a:pt x="740996" y="38291"/>
                  <a:pt x="630767" y="37151"/>
                  <a:pt x="520700" y="32918"/>
                </a:cubicBezTo>
                <a:cubicBezTo>
                  <a:pt x="266152" y="39798"/>
                  <a:pt x="112865" y="-78871"/>
                  <a:pt x="12700" y="96418"/>
                </a:cubicBezTo>
                <a:cubicBezTo>
                  <a:pt x="6058" y="108041"/>
                  <a:pt x="4233" y="121818"/>
                  <a:pt x="0" y="134518"/>
                </a:cubicBezTo>
                <a:cubicBezTo>
                  <a:pt x="13197" y="292884"/>
                  <a:pt x="48746" y="250872"/>
                  <a:pt x="0" y="299618"/>
                </a:cubicBezTo>
                <a:lnTo>
                  <a:pt x="0" y="299618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2" name="直線コネクタ 11"/>
          <p:cNvCxnSpPr/>
          <p:nvPr/>
        </p:nvCxnSpPr>
        <p:spPr>
          <a:xfrm>
            <a:off x="2287241" y="4965310"/>
            <a:ext cx="0" cy="361043"/>
          </a:xfrm>
          <a:prstGeom prst="line">
            <a:avLst/>
          </a:prstGeom>
          <a:ln w="38100" cmpd="sng">
            <a:solidFill>
              <a:srgbClr val="FF6600"/>
            </a:solidFill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2508767" y="5095520"/>
            <a:ext cx="800219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>
                <a:solidFill>
                  <a:srgbClr val="FF6600"/>
                </a:solidFill>
              </a:rPr>
              <a:t>呼吸</a:t>
            </a:r>
            <a:endParaRPr kumimoji="1" lang="ja-JP" altLang="en-US" sz="2400" dirty="0">
              <a:solidFill>
                <a:srgbClr val="FF6600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422256" y="110986"/>
            <a:ext cx="1603324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>
                <a:solidFill>
                  <a:srgbClr val="FF6600"/>
                </a:solidFill>
              </a:rPr>
              <a:t>と呼吸</a:t>
            </a:r>
          </a:p>
          <a:p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5D565-CE55-FA49-812E-A802F3ED8242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0471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4031" y="870374"/>
            <a:ext cx="5689563" cy="5970321"/>
          </a:xfrm>
          <a:prstGeom prst="rect">
            <a:avLst/>
          </a:prstGeom>
        </p:spPr>
      </p:pic>
      <p:sp>
        <p:nvSpPr>
          <p:cNvPr id="4" name="フリーフォーム 3"/>
          <p:cNvSpPr/>
          <p:nvPr/>
        </p:nvSpPr>
        <p:spPr>
          <a:xfrm>
            <a:off x="4565288" y="4515990"/>
            <a:ext cx="495300" cy="920750"/>
          </a:xfrm>
          <a:custGeom>
            <a:avLst/>
            <a:gdLst>
              <a:gd name="connsiteX0" fmla="*/ 187325 w 495300"/>
              <a:gd name="connsiteY0" fmla="*/ 0 h 920750"/>
              <a:gd name="connsiteX1" fmla="*/ 196850 w 495300"/>
              <a:gd name="connsiteY1" fmla="*/ 225425 h 920750"/>
              <a:gd name="connsiteX2" fmla="*/ 0 w 495300"/>
              <a:gd name="connsiteY2" fmla="*/ 657225 h 920750"/>
              <a:gd name="connsiteX3" fmla="*/ 190500 w 495300"/>
              <a:gd name="connsiteY3" fmla="*/ 447675 h 920750"/>
              <a:gd name="connsiteX4" fmla="*/ 190500 w 495300"/>
              <a:gd name="connsiteY4" fmla="*/ 920750 h 920750"/>
              <a:gd name="connsiteX5" fmla="*/ 238125 w 495300"/>
              <a:gd name="connsiteY5" fmla="*/ 822325 h 920750"/>
              <a:gd name="connsiteX6" fmla="*/ 288925 w 495300"/>
              <a:gd name="connsiteY6" fmla="*/ 425450 h 920750"/>
              <a:gd name="connsiteX7" fmla="*/ 365125 w 495300"/>
              <a:gd name="connsiteY7" fmla="*/ 555625 h 920750"/>
              <a:gd name="connsiteX8" fmla="*/ 495300 w 495300"/>
              <a:gd name="connsiteY8" fmla="*/ 663575 h 920750"/>
              <a:gd name="connsiteX9" fmla="*/ 374650 w 495300"/>
              <a:gd name="connsiteY9" fmla="*/ 444500 h 920750"/>
              <a:gd name="connsiteX10" fmla="*/ 288925 w 495300"/>
              <a:gd name="connsiteY10" fmla="*/ 247650 h 920750"/>
              <a:gd name="connsiteX11" fmla="*/ 282575 w 495300"/>
              <a:gd name="connsiteY11" fmla="*/ 0 h 920750"/>
              <a:gd name="connsiteX12" fmla="*/ 187325 w 495300"/>
              <a:gd name="connsiteY12" fmla="*/ 0 h 92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5300" h="920750">
                <a:moveTo>
                  <a:pt x="187325" y="0"/>
                </a:moveTo>
                <a:lnTo>
                  <a:pt x="196850" y="225425"/>
                </a:lnTo>
                <a:lnTo>
                  <a:pt x="0" y="657225"/>
                </a:lnTo>
                <a:lnTo>
                  <a:pt x="190500" y="447675"/>
                </a:lnTo>
                <a:lnTo>
                  <a:pt x="190500" y="920750"/>
                </a:lnTo>
                <a:lnTo>
                  <a:pt x="238125" y="822325"/>
                </a:lnTo>
                <a:lnTo>
                  <a:pt x="288925" y="425450"/>
                </a:lnTo>
                <a:lnTo>
                  <a:pt x="365125" y="555625"/>
                </a:lnTo>
                <a:lnTo>
                  <a:pt x="495300" y="663575"/>
                </a:lnTo>
                <a:lnTo>
                  <a:pt x="374650" y="444500"/>
                </a:lnTo>
                <a:lnTo>
                  <a:pt x="288925" y="247650"/>
                </a:lnTo>
                <a:lnTo>
                  <a:pt x="282575" y="0"/>
                </a:lnTo>
                <a:lnTo>
                  <a:pt x="187325" y="0"/>
                </a:lnTo>
                <a:close/>
              </a:path>
            </a:pathLst>
          </a:cu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フリーフォーム 4"/>
          <p:cNvSpPr/>
          <p:nvPr/>
        </p:nvSpPr>
        <p:spPr>
          <a:xfrm>
            <a:off x="3374663" y="3998465"/>
            <a:ext cx="2724150" cy="635000"/>
          </a:xfrm>
          <a:custGeom>
            <a:avLst/>
            <a:gdLst>
              <a:gd name="connsiteX0" fmla="*/ 0 w 2724150"/>
              <a:gd name="connsiteY0" fmla="*/ 76200 h 635000"/>
              <a:gd name="connsiteX1" fmla="*/ 0 w 2724150"/>
              <a:gd name="connsiteY1" fmla="*/ 76200 h 635000"/>
              <a:gd name="connsiteX2" fmla="*/ 247650 w 2724150"/>
              <a:gd name="connsiteY2" fmla="*/ 76200 h 635000"/>
              <a:gd name="connsiteX3" fmla="*/ 460375 w 2724150"/>
              <a:gd name="connsiteY3" fmla="*/ 15875 h 635000"/>
              <a:gd name="connsiteX4" fmla="*/ 784225 w 2724150"/>
              <a:gd name="connsiteY4" fmla="*/ 0 h 635000"/>
              <a:gd name="connsiteX5" fmla="*/ 1006475 w 2724150"/>
              <a:gd name="connsiteY5" fmla="*/ 47625 h 635000"/>
              <a:gd name="connsiteX6" fmla="*/ 1314450 w 2724150"/>
              <a:gd name="connsiteY6" fmla="*/ 266700 h 635000"/>
              <a:gd name="connsiteX7" fmla="*/ 1431925 w 2724150"/>
              <a:gd name="connsiteY7" fmla="*/ 406400 h 635000"/>
              <a:gd name="connsiteX8" fmla="*/ 1504950 w 2724150"/>
              <a:gd name="connsiteY8" fmla="*/ 285750 h 635000"/>
              <a:gd name="connsiteX9" fmla="*/ 1708150 w 2724150"/>
              <a:gd name="connsiteY9" fmla="*/ 149225 h 635000"/>
              <a:gd name="connsiteX10" fmla="*/ 1984375 w 2724150"/>
              <a:gd name="connsiteY10" fmla="*/ 82550 h 635000"/>
              <a:gd name="connsiteX11" fmla="*/ 2235200 w 2724150"/>
              <a:gd name="connsiteY11" fmla="*/ 79375 h 635000"/>
              <a:gd name="connsiteX12" fmla="*/ 2460625 w 2724150"/>
              <a:gd name="connsiteY12" fmla="*/ 101600 h 635000"/>
              <a:gd name="connsiteX13" fmla="*/ 2724150 w 2724150"/>
              <a:gd name="connsiteY13" fmla="*/ 184150 h 635000"/>
              <a:gd name="connsiteX14" fmla="*/ 2625725 w 2724150"/>
              <a:gd name="connsiteY14" fmla="*/ 269875 h 635000"/>
              <a:gd name="connsiteX15" fmla="*/ 2444750 w 2724150"/>
              <a:gd name="connsiteY15" fmla="*/ 501650 h 635000"/>
              <a:gd name="connsiteX16" fmla="*/ 2165350 w 2724150"/>
              <a:gd name="connsiteY16" fmla="*/ 619125 h 635000"/>
              <a:gd name="connsiteX17" fmla="*/ 1784350 w 2724150"/>
              <a:gd name="connsiteY17" fmla="*/ 635000 h 635000"/>
              <a:gd name="connsiteX18" fmla="*/ 1416050 w 2724150"/>
              <a:gd name="connsiteY18" fmla="*/ 492125 h 635000"/>
              <a:gd name="connsiteX19" fmla="*/ 1162050 w 2724150"/>
              <a:gd name="connsiteY19" fmla="*/ 587375 h 635000"/>
              <a:gd name="connsiteX20" fmla="*/ 809625 w 2724150"/>
              <a:gd name="connsiteY20" fmla="*/ 596900 h 635000"/>
              <a:gd name="connsiteX21" fmla="*/ 504825 w 2724150"/>
              <a:gd name="connsiteY21" fmla="*/ 504825 h 635000"/>
              <a:gd name="connsiteX22" fmla="*/ 254000 w 2724150"/>
              <a:gd name="connsiteY22" fmla="*/ 368300 h 635000"/>
              <a:gd name="connsiteX23" fmla="*/ 104775 w 2724150"/>
              <a:gd name="connsiteY23" fmla="*/ 161925 h 635000"/>
              <a:gd name="connsiteX24" fmla="*/ 0 w 2724150"/>
              <a:gd name="connsiteY24" fmla="*/ 76200 h 63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24150" h="635000">
                <a:moveTo>
                  <a:pt x="0" y="76200"/>
                </a:moveTo>
                <a:lnTo>
                  <a:pt x="0" y="76200"/>
                </a:lnTo>
                <a:lnTo>
                  <a:pt x="247650" y="76200"/>
                </a:lnTo>
                <a:lnTo>
                  <a:pt x="460375" y="15875"/>
                </a:lnTo>
                <a:lnTo>
                  <a:pt x="784225" y="0"/>
                </a:lnTo>
                <a:lnTo>
                  <a:pt x="1006475" y="47625"/>
                </a:lnTo>
                <a:lnTo>
                  <a:pt x="1314450" y="266700"/>
                </a:lnTo>
                <a:lnTo>
                  <a:pt x="1431925" y="406400"/>
                </a:lnTo>
                <a:lnTo>
                  <a:pt x="1504950" y="285750"/>
                </a:lnTo>
                <a:lnTo>
                  <a:pt x="1708150" y="149225"/>
                </a:lnTo>
                <a:lnTo>
                  <a:pt x="1984375" y="82550"/>
                </a:lnTo>
                <a:lnTo>
                  <a:pt x="2235200" y="79375"/>
                </a:lnTo>
                <a:lnTo>
                  <a:pt x="2460625" y="101600"/>
                </a:lnTo>
                <a:lnTo>
                  <a:pt x="2724150" y="184150"/>
                </a:lnTo>
                <a:lnTo>
                  <a:pt x="2625725" y="269875"/>
                </a:lnTo>
                <a:lnTo>
                  <a:pt x="2444750" y="501650"/>
                </a:lnTo>
                <a:lnTo>
                  <a:pt x="2165350" y="619125"/>
                </a:lnTo>
                <a:lnTo>
                  <a:pt x="1784350" y="635000"/>
                </a:lnTo>
                <a:lnTo>
                  <a:pt x="1416050" y="492125"/>
                </a:lnTo>
                <a:lnTo>
                  <a:pt x="1162050" y="587375"/>
                </a:lnTo>
                <a:lnTo>
                  <a:pt x="809625" y="596900"/>
                </a:lnTo>
                <a:lnTo>
                  <a:pt x="504825" y="504825"/>
                </a:lnTo>
                <a:lnTo>
                  <a:pt x="254000" y="368300"/>
                </a:lnTo>
                <a:lnTo>
                  <a:pt x="104775" y="161925"/>
                </a:lnTo>
                <a:lnTo>
                  <a:pt x="0" y="76200"/>
                </a:lnTo>
                <a:close/>
              </a:path>
            </a:pathLst>
          </a:cu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フリーフォーム 5"/>
          <p:cNvSpPr/>
          <p:nvPr/>
        </p:nvSpPr>
        <p:spPr>
          <a:xfrm>
            <a:off x="7318013" y="1448778"/>
            <a:ext cx="723900" cy="2813212"/>
          </a:xfrm>
          <a:custGeom>
            <a:avLst/>
            <a:gdLst>
              <a:gd name="connsiteX0" fmla="*/ 0 w 723900"/>
              <a:gd name="connsiteY0" fmla="*/ 355762 h 2813212"/>
              <a:gd name="connsiteX1" fmla="*/ 50800 w 723900"/>
              <a:gd name="connsiteY1" fmla="*/ 162 h 2813212"/>
              <a:gd name="connsiteX2" fmla="*/ 95250 w 723900"/>
              <a:gd name="connsiteY2" fmla="*/ 393862 h 2813212"/>
              <a:gd name="connsiteX3" fmla="*/ 165100 w 723900"/>
              <a:gd name="connsiteY3" fmla="*/ 247812 h 2813212"/>
              <a:gd name="connsiteX4" fmla="*/ 215900 w 723900"/>
              <a:gd name="connsiteY4" fmla="*/ 152562 h 2813212"/>
              <a:gd name="connsiteX5" fmla="*/ 361950 w 723900"/>
              <a:gd name="connsiteY5" fmla="*/ 57312 h 2813212"/>
              <a:gd name="connsiteX6" fmla="*/ 317500 w 723900"/>
              <a:gd name="connsiteY6" fmla="*/ 158912 h 2813212"/>
              <a:gd name="connsiteX7" fmla="*/ 247650 w 723900"/>
              <a:gd name="connsiteY7" fmla="*/ 266862 h 2813212"/>
              <a:gd name="connsiteX8" fmla="*/ 158750 w 723900"/>
              <a:gd name="connsiteY8" fmla="*/ 438312 h 2813212"/>
              <a:gd name="connsiteX9" fmla="*/ 349250 w 723900"/>
              <a:gd name="connsiteY9" fmla="*/ 311312 h 2813212"/>
              <a:gd name="connsiteX10" fmla="*/ 596900 w 723900"/>
              <a:gd name="connsiteY10" fmla="*/ 203362 h 2813212"/>
              <a:gd name="connsiteX11" fmla="*/ 673100 w 723900"/>
              <a:gd name="connsiteY11" fmla="*/ 197012 h 2813212"/>
              <a:gd name="connsiteX12" fmla="*/ 508000 w 723900"/>
              <a:gd name="connsiteY12" fmla="*/ 317662 h 2813212"/>
              <a:gd name="connsiteX13" fmla="*/ 317500 w 723900"/>
              <a:gd name="connsiteY13" fmla="*/ 444662 h 2813212"/>
              <a:gd name="connsiteX14" fmla="*/ 234950 w 723900"/>
              <a:gd name="connsiteY14" fmla="*/ 546262 h 2813212"/>
              <a:gd name="connsiteX15" fmla="*/ 209550 w 723900"/>
              <a:gd name="connsiteY15" fmla="*/ 692312 h 2813212"/>
              <a:gd name="connsiteX16" fmla="*/ 393700 w 723900"/>
              <a:gd name="connsiteY16" fmla="*/ 1498762 h 2813212"/>
              <a:gd name="connsiteX17" fmla="*/ 615950 w 723900"/>
              <a:gd name="connsiteY17" fmla="*/ 2438562 h 2813212"/>
              <a:gd name="connsiteX18" fmla="*/ 723900 w 723900"/>
              <a:gd name="connsiteY18" fmla="*/ 2813212 h 2813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23900" h="2813212">
                <a:moveTo>
                  <a:pt x="0" y="355762"/>
                </a:moveTo>
                <a:cubicBezTo>
                  <a:pt x="17462" y="174787"/>
                  <a:pt x="34925" y="-6188"/>
                  <a:pt x="50800" y="162"/>
                </a:cubicBezTo>
                <a:cubicBezTo>
                  <a:pt x="66675" y="6512"/>
                  <a:pt x="76200" y="352587"/>
                  <a:pt x="95250" y="393862"/>
                </a:cubicBezTo>
                <a:cubicBezTo>
                  <a:pt x="114300" y="435137"/>
                  <a:pt x="144992" y="288029"/>
                  <a:pt x="165100" y="247812"/>
                </a:cubicBezTo>
                <a:cubicBezTo>
                  <a:pt x="185208" y="207595"/>
                  <a:pt x="183092" y="184312"/>
                  <a:pt x="215900" y="152562"/>
                </a:cubicBezTo>
                <a:cubicBezTo>
                  <a:pt x="248708" y="120812"/>
                  <a:pt x="345017" y="56254"/>
                  <a:pt x="361950" y="57312"/>
                </a:cubicBezTo>
                <a:cubicBezTo>
                  <a:pt x="378883" y="58370"/>
                  <a:pt x="336550" y="123987"/>
                  <a:pt x="317500" y="158912"/>
                </a:cubicBezTo>
                <a:cubicBezTo>
                  <a:pt x="298450" y="193837"/>
                  <a:pt x="274108" y="220295"/>
                  <a:pt x="247650" y="266862"/>
                </a:cubicBezTo>
                <a:cubicBezTo>
                  <a:pt x="221192" y="313429"/>
                  <a:pt x="141817" y="430904"/>
                  <a:pt x="158750" y="438312"/>
                </a:cubicBezTo>
                <a:cubicBezTo>
                  <a:pt x="175683" y="445720"/>
                  <a:pt x="276225" y="350470"/>
                  <a:pt x="349250" y="311312"/>
                </a:cubicBezTo>
                <a:cubicBezTo>
                  <a:pt x="422275" y="272154"/>
                  <a:pt x="542925" y="222412"/>
                  <a:pt x="596900" y="203362"/>
                </a:cubicBezTo>
                <a:cubicBezTo>
                  <a:pt x="650875" y="184312"/>
                  <a:pt x="687917" y="177962"/>
                  <a:pt x="673100" y="197012"/>
                </a:cubicBezTo>
                <a:cubicBezTo>
                  <a:pt x="658283" y="216062"/>
                  <a:pt x="567267" y="276387"/>
                  <a:pt x="508000" y="317662"/>
                </a:cubicBezTo>
                <a:cubicBezTo>
                  <a:pt x="448733" y="358937"/>
                  <a:pt x="363008" y="406562"/>
                  <a:pt x="317500" y="444662"/>
                </a:cubicBezTo>
                <a:cubicBezTo>
                  <a:pt x="271992" y="482762"/>
                  <a:pt x="252942" y="504987"/>
                  <a:pt x="234950" y="546262"/>
                </a:cubicBezTo>
                <a:cubicBezTo>
                  <a:pt x="216958" y="587537"/>
                  <a:pt x="183092" y="533562"/>
                  <a:pt x="209550" y="692312"/>
                </a:cubicBezTo>
                <a:cubicBezTo>
                  <a:pt x="236008" y="851062"/>
                  <a:pt x="325967" y="1207720"/>
                  <a:pt x="393700" y="1498762"/>
                </a:cubicBezTo>
                <a:cubicBezTo>
                  <a:pt x="461433" y="1789804"/>
                  <a:pt x="560917" y="2219487"/>
                  <a:pt x="615950" y="2438562"/>
                </a:cubicBezTo>
                <a:cubicBezTo>
                  <a:pt x="670983" y="2657637"/>
                  <a:pt x="700617" y="2746537"/>
                  <a:pt x="723900" y="2813212"/>
                </a:cubicBezTo>
              </a:path>
            </a:pathLst>
          </a:custGeom>
          <a:ln w="57150" cmpd="sng"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フリーフォーム 6"/>
          <p:cNvSpPr/>
          <p:nvPr/>
        </p:nvSpPr>
        <p:spPr>
          <a:xfrm>
            <a:off x="7686313" y="4242940"/>
            <a:ext cx="1085850" cy="2171700"/>
          </a:xfrm>
          <a:custGeom>
            <a:avLst/>
            <a:gdLst>
              <a:gd name="connsiteX0" fmla="*/ 355600 w 1085850"/>
              <a:gd name="connsiteY0" fmla="*/ 0 h 2171700"/>
              <a:gd name="connsiteX1" fmla="*/ 641350 w 1085850"/>
              <a:gd name="connsiteY1" fmla="*/ 654050 h 2171700"/>
              <a:gd name="connsiteX2" fmla="*/ 1085850 w 1085850"/>
              <a:gd name="connsiteY2" fmla="*/ 1289050 h 2171700"/>
              <a:gd name="connsiteX3" fmla="*/ 844550 w 1085850"/>
              <a:gd name="connsiteY3" fmla="*/ 1123950 h 2171700"/>
              <a:gd name="connsiteX4" fmla="*/ 698500 w 1085850"/>
              <a:gd name="connsiteY4" fmla="*/ 1060450 h 2171700"/>
              <a:gd name="connsiteX5" fmla="*/ 698500 w 1085850"/>
              <a:gd name="connsiteY5" fmla="*/ 1060450 h 2171700"/>
              <a:gd name="connsiteX6" fmla="*/ 647700 w 1085850"/>
              <a:gd name="connsiteY6" fmla="*/ 1098550 h 2171700"/>
              <a:gd name="connsiteX7" fmla="*/ 781050 w 1085850"/>
              <a:gd name="connsiteY7" fmla="*/ 1435100 h 2171700"/>
              <a:gd name="connsiteX8" fmla="*/ 965200 w 1085850"/>
              <a:gd name="connsiteY8" fmla="*/ 1847850 h 2171700"/>
              <a:gd name="connsiteX9" fmla="*/ 628650 w 1085850"/>
              <a:gd name="connsiteY9" fmla="*/ 1612900 h 2171700"/>
              <a:gd name="connsiteX10" fmla="*/ 463550 w 1085850"/>
              <a:gd name="connsiteY10" fmla="*/ 1435100 h 2171700"/>
              <a:gd name="connsiteX11" fmla="*/ 234950 w 1085850"/>
              <a:gd name="connsiteY11" fmla="*/ 1155700 h 2171700"/>
              <a:gd name="connsiteX12" fmla="*/ 139700 w 1085850"/>
              <a:gd name="connsiteY12" fmla="*/ 1498600 h 2171700"/>
              <a:gd name="connsiteX13" fmla="*/ 0 w 1085850"/>
              <a:gd name="connsiteY13" fmla="*/ 2171700 h 217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85850" h="2171700">
                <a:moveTo>
                  <a:pt x="355600" y="0"/>
                </a:moveTo>
                <a:lnTo>
                  <a:pt x="641350" y="654050"/>
                </a:lnTo>
                <a:lnTo>
                  <a:pt x="1085850" y="1289050"/>
                </a:lnTo>
                <a:lnTo>
                  <a:pt x="844550" y="1123950"/>
                </a:lnTo>
                <a:lnTo>
                  <a:pt x="698500" y="1060450"/>
                </a:lnTo>
                <a:lnTo>
                  <a:pt x="698500" y="1060450"/>
                </a:lnTo>
                <a:lnTo>
                  <a:pt x="647700" y="1098550"/>
                </a:lnTo>
                <a:lnTo>
                  <a:pt x="781050" y="1435100"/>
                </a:lnTo>
                <a:lnTo>
                  <a:pt x="965200" y="1847850"/>
                </a:lnTo>
                <a:lnTo>
                  <a:pt x="628650" y="1612900"/>
                </a:lnTo>
                <a:lnTo>
                  <a:pt x="463550" y="1435100"/>
                </a:lnTo>
                <a:lnTo>
                  <a:pt x="234950" y="1155700"/>
                </a:lnTo>
                <a:lnTo>
                  <a:pt x="139700" y="1498600"/>
                </a:lnTo>
                <a:lnTo>
                  <a:pt x="0" y="2171700"/>
                </a:lnTo>
              </a:path>
            </a:pathLst>
          </a:custGeom>
          <a:ln w="57150" cmpd="sng"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リーフォーム 7"/>
          <p:cNvSpPr/>
          <p:nvPr/>
        </p:nvSpPr>
        <p:spPr>
          <a:xfrm>
            <a:off x="6308626" y="1566460"/>
            <a:ext cx="1398536" cy="5136812"/>
          </a:xfrm>
          <a:custGeom>
            <a:avLst/>
            <a:gdLst>
              <a:gd name="connsiteX0" fmla="*/ 984683 w 1398536"/>
              <a:gd name="connsiteY0" fmla="*/ 256841 h 5136812"/>
              <a:gd name="connsiteX1" fmla="*/ 727809 w 1398536"/>
              <a:gd name="connsiteY1" fmla="*/ 0 h 5136812"/>
              <a:gd name="connsiteX2" fmla="*/ 870517 w 1398536"/>
              <a:gd name="connsiteY2" fmla="*/ 313917 h 5136812"/>
              <a:gd name="connsiteX3" fmla="*/ 627914 w 1398536"/>
              <a:gd name="connsiteY3" fmla="*/ 242572 h 5136812"/>
              <a:gd name="connsiteX4" fmla="*/ 870517 w 1398536"/>
              <a:gd name="connsiteY4" fmla="*/ 413799 h 5136812"/>
              <a:gd name="connsiteX5" fmla="*/ 927600 w 1398536"/>
              <a:gd name="connsiteY5" fmla="*/ 770522 h 5136812"/>
              <a:gd name="connsiteX6" fmla="*/ 884788 w 1398536"/>
              <a:gd name="connsiteY6" fmla="*/ 1740809 h 5136812"/>
              <a:gd name="connsiteX7" fmla="*/ 513748 w 1398536"/>
              <a:gd name="connsiteY7" fmla="*/ 3167701 h 5136812"/>
              <a:gd name="connsiteX8" fmla="*/ 0 w 1398536"/>
              <a:gd name="connsiteY8" fmla="*/ 4252139 h 5136812"/>
              <a:gd name="connsiteX9" fmla="*/ 756351 w 1398536"/>
              <a:gd name="connsiteY9" fmla="*/ 3695651 h 5136812"/>
              <a:gd name="connsiteX10" fmla="*/ 742080 w 1398536"/>
              <a:gd name="connsiteY10" fmla="*/ 4737282 h 5136812"/>
              <a:gd name="connsiteX11" fmla="*/ 1027496 w 1398536"/>
              <a:gd name="connsiteY11" fmla="*/ 3966760 h 5136812"/>
              <a:gd name="connsiteX12" fmla="*/ 1141662 w 1398536"/>
              <a:gd name="connsiteY12" fmla="*/ 3824071 h 5136812"/>
              <a:gd name="connsiteX13" fmla="*/ 1255828 w 1398536"/>
              <a:gd name="connsiteY13" fmla="*/ 5136812 h 5136812"/>
              <a:gd name="connsiteX14" fmla="*/ 1398536 w 1398536"/>
              <a:gd name="connsiteY14" fmla="*/ 4794358 h 5136812"/>
              <a:gd name="connsiteX15" fmla="*/ 1398536 w 1398536"/>
              <a:gd name="connsiteY15" fmla="*/ 4794358 h 513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98536" h="5136812">
                <a:moveTo>
                  <a:pt x="984683" y="256841"/>
                </a:moveTo>
                <a:lnTo>
                  <a:pt x="727809" y="0"/>
                </a:lnTo>
                <a:lnTo>
                  <a:pt x="870517" y="313917"/>
                </a:lnTo>
                <a:lnTo>
                  <a:pt x="627914" y="242572"/>
                </a:lnTo>
                <a:lnTo>
                  <a:pt x="870517" y="413799"/>
                </a:lnTo>
                <a:lnTo>
                  <a:pt x="927600" y="770522"/>
                </a:lnTo>
                <a:lnTo>
                  <a:pt x="884788" y="1740809"/>
                </a:lnTo>
                <a:lnTo>
                  <a:pt x="513748" y="3167701"/>
                </a:lnTo>
                <a:lnTo>
                  <a:pt x="0" y="4252139"/>
                </a:lnTo>
                <a:lnTo>
                  <a:pt x="756351" y="3695651"/>
                </a:lnTo>
                <a:lnTo>
                  <a:pt x="742080" y="4737282"/>
                </a:lnTo>
                <a:lnTo>
                  <a:pt x="1027496" y="3966760"/>
                </a:lnTo>
                <a:lnTo>
                  <a:pt x="1141662" y="3824071"/>
                </a:lnTo>
                <a:lnTo>
                  <a:pt x="1255828" y="5136812"/>
                </a:lnTo>
                <a:lnTo>
                  <a:pt x="1398536" y="4794358"/>
                </a:lnTo>
                <a:lnTo>
                  <a:pt x="1398536" y="4794358"/>
                </a:lnTo>
              </a:path>
            </a:pathLst>
          </a:custGeom>
          <a:ln w="57150" cmpd="sng"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フリーフォーム 8"/>
          <p:cNvSpPr/>
          <p:nvPr/>
        </p:nvSpPr>
        <p:spPr>
          <a:xfrm>
            <a:off x="6409963" y="1038307"/>
            <a:ext cx="1951567" cy="1126154"/>
          </a:xfrm>
          <a:custGeom>
            <a:avLst/>
            <a:gdLst>
              <a:gd name="connsiteX0" fmla="*/ 800100 w 1951567"/>
              <a:gd name="connsiteY0" fmla="*/ 1058333 h 1126154"/>
              <a:gd name="connsiteX1" fmla="*/ 800100 w 1951567"/>
              <a:gd name="connsiteY1" fmla="*/ 1058333 h 1126154"/>
              <a:gd name="connsiteX2" fmla="*/ 770467 w 1951567"/>
              <a:gd name="connsiteY2" fmla="*/ 1079500 h 1126154"/>
              <a:gd name="connsiteX3" fmla="*/ 757767 w 1951567"/>
              <a:gd name="connsiteY3" fmla="*/ 1083733 h 1126154"/>
              <a:gd name="connsiteX4" fmla="*/ 728133 w 1951567"/>
              <a:gd name="connsiteY4" fmla="*/ 1096433 h 1126154"/>
              <a:gd name="connsiteX5" fmla="*/ 711200 w 1951567"/>
              <a:gd name="connsiteY5" fmla="*/ 1104900 h 1126154"/>
              <a:gd name="connsiteX6" fmla="*/ 635000 w 1951567"/>
              <a:gd name="connsiteY6" fmla="*/ 1113366 h 1126154"/>
              <a:gd name="connsiteX7" fmla="*/ 609600 w 1951567"/>
              <a:gd name="connsiteY7" fmla="*/ 1117600 h 1126154"/>
              <a:gd name="connsiteX8" fmla="*/ 588433 w 1951567"/>
              <a:gd name="connsiteY8" fmla="*/ 1126066 h 1126154"/>
              <a:gd name="connsiteX9" fmla="*/ 304800 w 1951567"/>
              <a:gd name="connsiteY9" fmla="*/ 1104900 h 1126154"/>
              <a:gd name="connsiteX10" fmla="*/ 71967 w 1951567"/>
              <a:gd name="connsiteY10" fmla="*/ 910166 h 1126154"/>
              <a:gd name="connsiteX11" fmla="*/ 0 w 1951567"/>
              <a:gd name="connsiteY11" fmla="*/ 673100 h 1126154"/>
              <a:gd name="connsiteX12" fmla="*/ 71967 w 1951567"/>
              <a:gd name="connsiteY12" fmla="*/ 393700 h 1126154"/>
              <a:gd name="connsiteX13" fmla="*/ 220133 w 1951567"/>
              <a:gd name="connsiteY13" fmla="*/ 165100 h 1126154"/>
              <a:gd name="connsiteX14" fmla="*/ 364067 w 1951567"/>
              <a:gd name="connsiteY14" fmla="*/ 84666 h 1126154"/>
              <a:gd name="connsiteX15" fmla="*/ 812800 w 1951567"/>
              <a:gd name="connsiteY15" fmla="*/ 0 h 1126154"/>
              <a:gd name="connsiteX16" fmla="*/ 1155700 w 1951567"/>
              <a:gd name="connsiteY16" fmla="*/ 4233 h 1126154"/>
              <a:gd name="connsiteX17" fmla="*/ 1528233 w 1951567"/>
              <a:gd name="connsiteY17" fmla="*/ 97366 h 1126154"/>
              <a:gd name="connsiteX18" fmla="*/ 1803400 w 1951567"/>
              <a:gd name="connsiteY18" fmla="*/ 215900 h 1126154"/>
              <a:gd name="connsiteX19" fmla="*/ 1938867 w 1951567"/>
              <a:gd name="connsiteY19" fmla="*/ 469900 h 1126154"/>
              <a:gd name="connsiteX20" fmla="*/ 1951567 w 1951567"/>
              <a:gd name="connsiteY20" fmla="*/ 753533 h 1126154"/>
              <a:gd name="connsiteX21" fmla="*/ 1701800 w 1951567"/>
              <a:gd name="connsiteY21" fmla="*/ 1003300 h 1126154"/>
              <a:gd name="connsiteX22" fmla="*/ 1426633 w 1951567"/>
              <a:gd name="connsiteY22" fmla="*/ 1079500 h 1126154"/>
              <a:gd name="connsiteX23" fmla="*/ 1155700 w 1951567"/>
              <a:gd name="connsiteY23" fmla="*/ 1037166 h 1126154"/>
              <a:gd name="connsiteX24" fmla="*/ 1257300 w 1951567"/>
              <a:gd name="connsiteY24" fmla="*/ 863600 h 1126154"/>
              <a:gd name="connsiteX25" fmla="*/ 1498600 w 1951567"/>
              <a:gd name="connsiteY25" fmla="*/ 740833 h 1126154"/>
              <a:gd name="connsiteX26" fmla="*/ 1625600 w 1951567"/>
              <a:gd name="connsiteY26" fmla="*/ 635000 h 1126154"/>
              <a:gd name="connsiteX27" fmla="*/ 1629833 w 1951567"/>
              <a:gd name="connsiteY27" fmla="*/ 567266 h 1126154"/>
              <a:gd name="connsiteX28" fmla="*/ 1557867 w 1951567"/>
              <a:gd name="connsiteY28" fmla="*/ 550333 h 1126154"/>
              <a:gd name="connsiteX29" fmla="*/ 1138767 w 1951567"/>
              <a:gd name="connsiteY29" fmla="*/ 757766 h 1126154"/>
              <a:gd name="connsiteX30" fmla="*/ 1274233 w 1951567"/>
              <a:gd name="connsiteY30" fmla="*/ 558800 h 1126154"/>
              <a:gd name="connsiteX31" fmla="*/ 1312333 w 1951567"/>
              <a:gd name="connsiteY31" fmla="*/ 457200 h 1126154"/>
              <a:gd name="connsiteX32" fmla="*/ 1278467 w 1951567"/>
              <a:gd name="connsiteY32" fmla="*/ 431800 h 1126154"/>
              <a:gd name="connsiteX33" fmla="*/ 1113367 w 1951567"/>
              <a:gd name="connsiteY33" fmla="*/ 516466 h 1126154"/>
              <a:gd name="connsiteX34" fmla="*/ 1037167 w 1951567"/>
              <a:gd name="connsiteY34" fmla="*/ 618066 h 1126154"/>
              <a:gd name="connsiteX35" fmla="*/ 1016000 w 1951567"/>
              <a:gd name="connsiteY35" fmla="*/ 715433 h 1126154"/>
              <a:gd name="connsiteX36" fmla="*/ 1011767 w 1951567"/>
              <a:gd name="connsiteY36" fmla="*/ 444500 h 1126154"/>
              <a:gd name="connsiteX37" fmla="*/ 969433 w 1951567"/>
              <a:gd name="connsiteY37" fmla="*/ 372533 h 1126154"/>
              <a:gd name="connsiteX38" fmla="*/ 927100 w 1951567"/>
              <a:gd name="connsiteY38" fmla="*/ 364066 h 1126154"/>
              <a:gd name="connsiteX39" fmla="*/ 876300 w 1951567"/>
              <a:gd name="connsiteY39" fmla="*/ 728133 h 1126154"/>
              <a:gd name="connsiteX40" fmla="*/ 668867 w 1951567"/>
              <a:gd name="connsiteY40" fmla="*/ 516466 h 1126154"/>
              <a:gd name="connsiteX41" fmla="*/ 609600 w 1951567"/>
              <a:gd name="connsiteY41" fmla="*/ 482600 h 1126154"/>
              <a:gd name="connsiteX42" fmla="*/ 592667 w 1951567"/>
              <a:gd name="connsiteY42" fmla="*/ 516466 h 1126154"/>
              <a:gd name="connsiteX43" fmla="*/ 698500 w 1951567"/>
              <a:gd name="connsiteY43" fmla="*/ 787400 h 1126154"/>
              <a:gd name="connsiteX44" fmla="*/ 520700 w 1951567"/>
              <a:gd name="connsiteY44" fmla="*/ 732366 h 1126154"/>
              <a:gd name="connsiteX45" fmla="*/ 520700 w 1951567"/>
              <a:gd name="connsiteY45" fmla="*/ 732366 h 1126154"/>
              <a:gd name="connsiteX46" fmla="*/ 478367 w 1951567"/>
              <a:gd name="connsiteY46" fmla="*/ 774700 h 1126154"/>
              <a:gd name="connsiteX47" fmla="*/ 579967 w 1951567"/>
              <a:gd name="connsiteY47" fmla="*/ 867833 h 1126154"/>
              <a:gd name="connsiteX48" fmla="*/ 702733 w 1951567"/>
              <a:gd name="connsiteY48" fmla="*/ 948266 h 1126154"/>
              <a:gd name="connsiteX49" fmla="*/ 762000 w 1951567"/>
              <a:gd name="connsiteY49" fmla="*/ 1011766 h 1126154"/>
              <a:gd name="connsiteX50" fmla="*/ 800100 w 1951567"/>
              <a:gd name="connsiteY50" fmla="*/ 1058333 h 1126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951567" h="1126154">
                <a:moveTo>
                  <a:pt x="800100" y="1058333"/>
                </a:moveTo>
                <a:lnTo>
                  <a:pt x="800100" y="1058333"/>
                </a:lnTo>
                <a:cubicBezTo>
                  <a:pt x="790222" y="1065389"/>
                  <a:pt x="780876" y="1073255"/>
                  <a:pt x="770467" y="1079500"/>
                </a:cubicBezTo>
                <a:cubicBezTo>
                  <a:pt x="766641" y="1081796"/>
                  <a:pt x="761758" y="1081737"/>
                  <a:pt x="757767" y="1083733"/>
                </a:cubicBezTo>
                <a:cubicBezTo>
                  <a:pt x="728531" y="1098351"/>
                  <a:pt x="763376" y="1087623"/>
                  <a:pt x="728133" y="1096433"/>
                </a:cubicBezTo>
                <a:cubicBezTo>
                  <a:pt x="722489" y="1099255"/>
                  <a:pt x="717000" y="1102414"/>
                  <a:pt x="711200" y="1104900"/>
                </a:cubicBezTo>
                <a:cubicBezTo>
                  <a:pt x="687016" y="1115265"/>
                  <a:pt x="661874" y="1111575"/>
                  <a:pt x="635000" y="1113366"/>
                </a:cubicBezTo>
                <a:cubicBezTo>
                  <a:pt x="626533" y="1114777"/>
                  <a:pt x="617743" y="1114886"/>
                  <a:pt x="609600" y="1117600"/>
                </a:cubicBezTo>
                <a:cubicBezTo>
                  <a:pt x="579506" y="1127631"/>
                  <a:pt x="610334" y="1126066"/>
                  <a:pt x="588433" y="1126066"/>
                </a:cubicBezTo>
                <a:lnTo>
                  <a:pt x="304800" y="1104900"/>
                </a:lnTo>
                <a:lnTo>
                  <a:pt x="71967" y="910166"/>
                </a:lnTo>
                <a:lnTo>
                  <a:pt x="0" y="673100"/>
                </a:lnTo>
                <a:lnTo>
                  <a:pt x="71967" y="393700"/>
                </a:lnTo>
                <a:lnTo>
                  <a:pt x="220133" y="165100"/>
                </a:lnTo>
                <a:lnTo>
                  <a:pt x="364067" y="84666"/>
                </a:lnTo>
                <a:lnTo>
                  <a:pt x="812800" y="0"/>
                </a:lnTo>
                <a:lnTo>
                  <a:pt x="1155700" y="4233"/>
                </a:lnTo>
                <a:lnTo>
                  <a:pt x="1528233" y="97366"/>
                </a:lnTo>
                <a:lnTo>
                  <a:pt x="1803400" y="215900"/>
                </a:lnTo>
                <a:lnTo>
                  <a:pt x="1938867" y="469900"/>
                </a:lnTo>
                <a:lnTo>
                  <a:pt x="1951567" y="753533"/>
                </a:lnTo>
                <a:lnTo>
                  <a:pt x="1701800" y="1003300"/>
                </a:lnTo>
                <a:lnTo>
                  <a:pt x="1426633" y="1079500"/>
                </a:lnTo>
                <a:lnTo>
                  <a:pt x="1155700" y="1037166"/>
                </a:lnTo>
                <a:lnTo>
                  <a:pt x="1257300" y="863600"/>
                </a:lnTo>
                <a:lnTo>
                  <a:pt x="1498600" y="740833"/>
                </a:lnTo>
                <a:lnTo>
                  <a:pt x="1625600" y="635000"/>
                </a:lnTo>
                <a:lnTo>
                  <a:pt x="1629833" y="567266"/>
                </a:lnTo>
                <a:lnTo>
                  <a:pt x="1557867" y="550333"/>
                </a:lnTo>
                <a:lnTo>
                  <a:pt x="1138767" y="757766"/>
                </a:lnTo>
                <a:lnTo>
                  <a:pt x="1274233" y="558800"/>
                </a:lnTo>
                <a:lnTo>
                  <a:pt x="1312333" y="457200"/>
                </a:lnTo>
                <a:lnTo>
                  <a:pt x="1278467" y="431800"/>
                </a:lnTo>
                <a:lnTo>
                  <a:pt x="1113367" y="516466"/>
                </a:lnTo>
                <a:lnTo>
                  <a:pt x="1037167" y="618066"/>
                </a:lnTo>
                <a:lnTo>
                  <a:pt x="1016000" y="715433"/>
                </a:lnTo>
                <a:lnTo>
                  <a:pt x="1011767" y="444500"/>
                </a:lnTo>
                <a:lnTo>
                  <a:pt x="969433" y="372533"/>
                </a:lnTo>
                <a:lnTo>
                  <a:pt x="927100" y="364066"/>
                </a:lnTo>
                <a:lnTo>
                  <a:pt x="876300" y="728133"/>
                </a:lnTo>
                <a:lnTo>
                  <a:pt x="668867" y="516466"/>
                </a:lnTo>
                <a:lnTo>
                  <a:pt x="609600" y="482600"/>
                </a:lnTo>
                <a:lnTo>
                  <a:pt x="592667" y="516466"/>
                </a:lnTo>
                <a:lnTo>
                  <a:pt x="698500" y="787400"/>
                </a:lnTo>
                <a:lnTo>
                  <a:pt x="520700" y="732366"/>
                </a:lnTo>
                <a:lnTo>
                  <a:pt x="520700" y="732366"/>
                </a:lnTo>
                <a:lnTo>
                  <a:pt x="478367" y="774700"/>
                </a:lnTo>
                <a:lnTo>
                  <a:pt x="579967" y="867833"/>
                </a:lnTo>
                <a:lnTo>
                  <a:pt x="702733" y="948266"/>
                </a:lnTo>
                <a:lnTo>
                  <a:pt x="762000" y="1011766"/>
                </a:lnTo>
                <a:lnTo>
                  <a:pt x="800100" y="1058333"/>
                </a:lnTo>
                <a:close/>
              </a:path>
            </a:pathLst>
          </a:cu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14389" y="1947048"/>
            <a:ext cx="5879284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/>
              <a:t>草原と森林</a:t>
            </a:r>
            <a:endParaRPr kumimoji="1" lang="en-US" altLang="ja-JP" sz="2400" dirty="0" smtClean="0"/>
          </a:p>
          <a:p>
            <a:endParaRPr kumimoji="1" lang="en-US" altLang="ja-JP" sz="2400" dirty="0" smtClean="0"/>
          </a:p>
          <a:p>
            <a:r>
              <a:rPr lang="ja-JP" altLang="ja-JP" sz="2400" dirty="0"/>
              <a:t>　</a:t>
            </a:r>
            <a:r>
              <a:rPr lang="ja-JP" altLang="en-US" sz="2400" dirty="0" smtClean="0"/>
              <a:t>条件のよい所では多くの植物が混み合う。</a:t>
            </a:r>
            <a:endParaRPr lang="en-US" altLang="ja-JP" sz="2400" dirty="0" smtClean="0"/>
          </a:p>
          <a:p>
            <a:endParaRPr lang="en-US" altLang="ja-JP" sz="2400" dirty="0" smtClean="0"/>
          </a:p>
          <a:p>
            <a:r>
              <a:rPr lang="ja-JP" altLang="en-US" sz="2400" dirty="0" smtClean="0"/>
              <a:t>　高さの競争が起こる。</a:t>
            </a:r>
            <a:r>
              <a:rPr lang="ja-JP" altLang="en-US" sz="2400" dirty="0" smtClean="0">
                <a:sym typeface="Wingdings"/>
              </a:rPr>
              <a:t></a:t>
            </a:r>
            <a:r>
              <a:rPr lang="en-US" altLang="ja-JP" sz="2400" dirty="0" smtClean="0">
                <a:sym typeface="Wingdings"/>
              </a:rPr>
              <a:t> </a:t>
            </a:r>
            <a:r>
              <a:rPr lang="ja-JP" altLang="en-US" sz="2400" dirty="0" smtClean="0">
                <a:sym typeface="Wingdings"/>
              </a:rPr>
              <a:t>樹木が有利</a:t>
            </a:r>
            <a:endParaRPr kumimoji="1" lang="en-US" altLang="ja-JP" sz="2400" dirty="0" smtClean="0"/>
          </a:p>
          <a:p>
            <a:endParaRPr lang="en-US" altLang="ja-JP" sz="2400" dirty="0"/>
          </a:p>
          <a:p>
            <a:r>
              <a:rPr kumimoji="1" lang="ja-JP" altLang="ja-JP" sz="2400" dirty="0" smtClean="0"/>
              <a:t>　</a:t>
            </a:r>
            <a:r>
              <a:rPr kumimoji="1" lang="ja-JP" altLang="en-US" sz="2400" dirty="0" smtClean="0"/>
              <a:t>しかし、</a:t>
            </a:r>
            <a:endParaRPr kumimoji="1" lang="en-US" altLang="ja-JP" sz="2400" dirty="0" smtClean="0"/>
          </a:p>
          <a:p>
            <a:endParaRPr kumimoji="1" lang="en-US" altLang="ja-JP" sz="2400" dirty="0" smtClean="0"/>
          </a:p>
          <a:p>
            <a:r>
              <a:rPr lang="ja-JP" altLang="ja-JP" sz="2400" dirty="0"/>
              <a:t>　</a:t>
            </a:r>
            <a:endParaRPr lang="en-US" altLang="ja-JP" sz="2400" dirty="0" smtClean="0"/>
          </a:p>
          <a:p>
            <a:endParaRPr kumimoji="1" lang="en-US" altLang="ja-JP" sz="2400" dirty="0"/>
          </a:p>
          <a:p>
            <a:r>
              <a:rPr kumimoji="1" lang="ja-JP" altLang="en-US" sz="2400" dirty="0" smtClean="0"/>
              <a:t>樹木の方が、</a:t>
            </a:r>
            <a:r>
              <a:rPr lang="ja-JP" altLang="en-US" sz="2400" dirty="0" smtClean="0"/>
              <a:t>非光合成器官</a:t>
            </a:r>
            <a:r>
              <a:rPr lang="en-US" altLang="ja-JP" sz="2400" dirty="0" smtClean="0"/>
              <a:t> / </a:t>
            </a:r>
            <a:r>
              <a:rPr lang="ja-JP" altLang="en-US" sz="2400" dirty="0" smtClean="0"/>
              <a:t>光合成器官比</a:t>
            </a:r>
            <a:endParaRPr lang="en-US" altLang="ja-JP" sz="2400" dirty="0" smtClean="0"/>
          </a:p>
          <a:p>
            <a:r>
              <a:rPr lang="ja-JP" altLang="en-US" sz="2400" dirty="0" smtClean="0"/>
              <a:t>　</a:t>
            </a:r>
            <a:endParaRPr lang="en-US" altLang="ja-JP" sz="2400" dirty="0" smtClean="0"/>
          </a:p>
          <a:p>
            <a:r>
              <a:rPr lang="ja-JP" altLang="en-US" sz="2400" dirty="0" smtClean="0"/>
              <a:t>　が大きいので、</a:t>
            </a:r>
            <a:r>
              <a:rPr lang="ja-JP" altLang="en-US" sz="2400" dirty="0"/>
              <a:t>呼吸</a:t>
            </a:r>
            <a:r>
              <a:rPr lang="en-US" altLang="ja-JP" sz="2400" dirty="0"/>
              <a:t> / </a:t>
            </a:r>
            <a:r>
              <a:rPr lang="ja-JP" altLang="en-US" sz="2400" dirty="0" smtClean="0"/>
              <a:t>光合成比も大きい。</a:t>
            </a:r>
            <a:endParaRPr lang="en-US" altLang="ja-JP" sz="2400" dirty="0" smtClean="0"/>
          </a:p>
        </p:txBody>
      </p:sp>
      <p:sp>
        <p:nvSpPr>
          <p:cNvPr id="14" name="正方形/長方形 13"/>
          <p:cNvSpPr/>
          <p:nvPr/>
        </p:nvSpPr>
        <p:spPr>
          <a:xfrm>
            <a:off x="34807" y="-208385"/>
            <a:ext cx="8015335" cy="35496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4000" dirty="0" smtClean="0"/>
              <a:t>・植物の光合成生産と生態系の生産</a:t>
            </a:r>
            <a:endParaRPr lang="en-US" altLang="ja-JP" sz="4000" dirty="0" smtClean="0"/>
          </a:p>
          <a:p>
            <a:pPr>
              <a:lnSpc>
                <a:spcPct val="150000"/>
              </a:lnSpc>
            </a:pPr>
            <a:r>
              <a:rPr lang="ja-JP" altLang="ja-JP" sz="2400" dirty="0" smtClean="0"/>
              <a:t>　</a:t>
            </a:r>
            <a:r>
              <a:rPr lang="ja-JP" altLang="en-US" sz="2400" dirty="0"/>
              <a:t>　</a:t>
            </a:r>
            <a:r>
              <a:rPr lang="ja-JP" altLang="en-US" sz="3200" dirty="0" smtClean="0"/>
              <a:t>純生産　</a:t>
            </a:r>
            <a:r>
              <a:rPr lang="en-US" altLang="ja-JP" sz="3200" dirty="0" smtClean="0"/>
              <a:t>= </a:t>
            </a:r>
            <a:r>
              <a:rPr lang="ja-JP" altLang="en-US" sz="3200" dirty="0" smtClean="0"/>
              <a:t>総生産（光合成）</a:t>
            </a:r>
            <a:r>
              <a:rPr lang="en-US" altLang="ja-JP" sz="3200" dirty="0" smtClean="0"/>
              <a:t> – </a:t>
            </a:r>
            <a:r>
              <a:rPr lang="ja-JP" altLang="en-US" sz="3200" dirty="0" smtClean="0"/>
              <a:t>呼吸</a:t>
            </a:r>
          </a:p>
          <a:p>
            <a:pPr>
              <a:lnSpc>
                <a:spcPct val="150000"/>
              </a:lnSpc>
            </a:pPr>
            <a:endParaRPr lang="en-US" altLang="ja-JP" sz="4000" dirty="0" smtClean="0"/>
          </a:p>
          <a:p>
            <a:pPr>
              <a:lnSpc>
                <a:spcPct val="150000"/>
              </a:lnSpc>
            </a:pPr>
            <a:r>
              <a:rPr lang="en-US" altLang="ja-JP" sz="4000" dirty="0" smtClean="0"/>
              <a:t>	</a:t>
            </a:r>
            <a:endParaRPr lang="en-US" altLang="ja-JP" sz="4000" dirty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5D565-CE55-FA49-812E-A802F3ED8242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630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12900"/>
            <a:ext cx="9144000" cy="3621386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8248316" y="6149474"/>
            <a:ext cx="342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mtClean="0"/>
              <a:t>１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08385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11321"/>
            <a:ext cx="9144000" cy="3608316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8248316" y="6149474"/>
            <a:ext cx="342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２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203158" y="4826000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光合成産物の現物支給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435229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ChangeArrowheads="1"/>
          </p:cNvSpPr>
          <p:nvPr/>
        </p:nvSpPr>
        <p:spPr bwMode="auto">
          <a:xfrm>
            <a:off x="0" y="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 sz="2000">
              <a:ea typeface="ＭＳ ゴシック" charset="0"/>
              <a:cs typeface="ＭＳ ゴシック" charset="0"/>
            </a:endParaRPr>
          </a:p>
        </p:txBody>
      </p:sp>
      <p:grpSp>
        <p:nvGrpSpPr>
          <p:cNvPr id="179203" name="Group 3"/>
          <p:cNvGrpSpPr>
            <a:grpSpLocks/>
          </p:cNvGrpSpPr>
          <p:nvPr/>
        </p:nvGrpSpPr>
        <p:grpSpPr bwMode="auto">
          <a:xfrm>
            <a:off x="3505200" y="3260725"/>
            <a:ext cx="4776788" cy="2584450"/>
            <a:chOff x="2208" y="1990"/>
            <a:chExt cx="3009" cy="1628"/>
          </a:xfrm>
        </p:grpSpPr>
        <p:pic>
          <p:nvPicPr>
            <p:cNvPr id="179204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7" y="2178"/>
              <a:ext cx="1440" cy="14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sp>
          <p:nvSpPr>
            <p:cNvPr id="179205" name="Text Box 5"/>
            <p:cNvSpPr txBox="1">
              <a:spLocks noChangeArrowheads="1"/>
            </p:cNvSpPr>
            <p:nvPr/>
          </p:nvSpPr>
          <p:spPr bwMode="auto">
            <a:xfrm>
              <a:off x="4333" y="2158"/>
              <a:ext cx="8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ja-JP" altLang="en-AU" sz="1600">
                  <a:latin typeface="Arial" charset="0"/>
                  <a:ea typeface="ＭＳ ゴシック" charset="0"/>
                  <a:cs typeface="ＭＳ ゴシック" charset="0"/>
                </a:rPr>
                <a:t>成長・リター</a:t>
              </a:r>
            </a:p>
          </p:txBody>
        </p:sp>
        <p:sp>
          <p:nvSpPr>
            <p:cNvPr id="179206" name="Text Box 6"/>
            <p:cNvSpPr txBox="1">
              <a:spLocks noChangeArrowheads="1"/>
            </p:cNvSpPr>
            <p:nvPr/>
          </p:nvSpPr>
          <p:spPr bwMode="auto">
            <a:xfrm>
              <a:off x="4320" y="3374"/>
              <a:ext cx="756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ja-JP" altLang="en-AU" sz="1600">
                  <a:latin typeface="Arial" charset="0"/>
                  <a:ea typeface="ＭＳ ゴシック" charset="0"/>
                  <a:cs typeface="ＭＳ ゴシック" charset="0"/>
                </a:rPr>
                <a:t>葉の呼吸量</a:t>
              </a:r>
            </a:p>
          </p:txBody>
        </p:sp>
        <p:sp>
          <p:nvSpPr>
            <p:cNvPr id="179207" name="Text Box 7"/>
            <p:cNvSpPr txBox="1">
              <a:spLocks noChangeArrowheads="1"/>
            </p:cNvSpPr>
            <p:nvPr/>
          </p:nvSpPr>
          <p:spPr bwMode="auto">
            <a:xfrm>
              <a:off x="2208" y="2414"/>
              <a:ext cx="101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ja-JP" altLang="en-AU" sz="1600">
                  <a:latin typeface="Arial" charset="0"/>
                  <a:ea typeface="ＭＳ ゴシック" charset="0"/>
                  <a:cs typeface="ＭＳ ゴシック" charset="0"/>
                </a:rPr>
                <a:t>茎・幹の呼吸量</a:t>
              </a:r>
            </a:p>
          </p:txBody>
        </p:sp>
        <p:sp>
          <p:nvSpPr>
            <p:cNvPr id="179208" name="Text Box 8"/>
            <p:cNvSpPr txBox="1">
              <a:spLocks noChangeArrowheads="1"/>
            </p:cNvSpPr>
            <p:nvPr/>
          </p:nvSpPr>
          <p:spPr bwMode="auto">
            <a:xfrm>
              <a:off x="3133" y="1990"/>
              <a:ext cx="756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ja-JP" altLang="en-AU" sz="1600">
                  <a:latin typeface="Arial" charset="0"/>
                  <a:ea typeface="ＭＳ ゴシック" charset="0"/>
                  <a:cs typeface="ＭＳ ゴシック" charset="0"/>
                </a:rPr>
                <a:t>根の呼吸量</a:t>
              </a:r>
            </a:p>
          </p:txBody>
        </p:sp>
      </p:grpSp>
      <p:sp>
        <p:nvSpPr>
          <p:cNvPr id="179209" name="Text Box 9"/>
          <p:cNvSpPr txBox="1">
            <a:spLocks noChangeArrowheads="1"/>
          </p:cNvSpPr>
          <p:nvPr/>
        </p:nvSpPr>
        <p:spPr bwMode="auto">
          <a:xfrm>
            <a:off x="1371600" y="5969000"/>
            <a:ext cx="8235950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800" dirty="0">
                <a:solidFill>
                  <a:schemeClr val="bg2"/>
                </a:solidFill>
                <a:latin typeface="Arial" charset="0"/>
                <a:ea typeface="ＭＳ ゴシック" charset="0"/>
                <a:cs typeface="ＭＳ ゴシック" charset="0"/>
              </a:rPr>
              <a:t>●</a:t>
            </a:r>
            <a:r>
              <a:rPr lang="ja-JP" altLang="en-US" sz="1800" dirty="0">
                <a:latin typeface="Arial" charset="0"/>
                <a:ea typeface="ＭＳ ゴシック" charset="0"/>
                <a:cs typeface="ＭＳ ゴシック" charset="0"/>
              </a:rPr>
              <a:t>　</a:t>
            </a:r>
            <a:r>
              <a:rPr lang="ja-JP" altLang="en-US" dirty="0" smtClean="0">
                <a:latin typeface="Arial" charset="0"/>
                <a:ea typeface="ＭＳ ゴシック" charset="0"/>
                <a:cs typeface="ＭＳ ゴシック" charset="0"/>
              </a:rPr>
              <a:t>森林では、</a:t>
            </a:r>
            <a:r>
              <a:rPr lang="ja-JP" altLang="en-AU" sz="1800" dirty="0" smtClean="0">
                <a:latin typeface="Arial" charset="0"/>
                <a:ea typeface="ＭＳ ゴシック" charset="0"/>
                <a:cs typeface="ＭＳ ゴシック" charset="0"/>
              </a:rPr>
              <a:t>総生産量</a:t>
            </a:r>
            <a:r>
              <a:rPr lang="ja-JP" altLang="en-AU" sz="1800" dirty="0">
                <a:latin typeface="Arial" charset="0"/>
                <a:ea typeface="ＭＳ ゴシック" charset="0"/>
                <a:cs typeface="ＭＳ ゴシック" charset="0"/>
              </a:rPr>
              <a:t>に占める呼吸量の割合はかなり大きい</a:t>
            </a:r>
            <a:r>
              <a:rPr lang="ja-JP" altLang="en-AU" sz="1800" dirty="0" smtClean="0">
                <a:latin typeface="Arial" charset="0"/>
                <a:ea typeface="ＭＳ ゴシック" charset="0"/>
                <a:cs typeface="ＭＳ ゴシック" charset="0"/>
              </a:rPr>
              <a:t>。</a:t>
            </a:r>
            <a:endParaRPr lang="en-AU" altLang="ja-JP" sz="1800" dirty="0">
              <a:latin typeface="Arial" charset="0"/>
              <a:ea typeface="ＭＳ ゴシック" charset="0"/>
              <a:cs typeface="ＭＳ ゴシック" charset="0"/>
            </a:endParaRPr>
          </a:p>
        </p:txBody>
      </p:sp>
      <p:grpSp>
        <p:nvGrpSpPr>
          <p:cNvPr id="179210" name="Group 10"/>
          <p:cNvGrpSpPr>
            <a:grpSpLocks/>
          </p:cNvGrpSpPr>
          <p:nvPr/>
        </p:nvGrpSpPr>
        <p:grpSpPr bwMode="auto">
          <a:xfrm>
            <a:off x="1011238" y="509588"/>
            <a:ext cx="6761162" cy="2293937"/>
            <a:chOff x="637" y="321"/>
            <a:chExt cx="4259" cy="1445"/>
          </a:xfrm>
        </p:grpSpPr>
        <p:pic>
          <p:nvPicPr>
            <p:cNvPr id="179211" name="Picture 1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" y="325"/>
              <a:ext cx="2058" cy="1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9212" name="Text Box 12"/>
            <p:cNvSpPr txBox="1">
              <a:spLocks noChangeArrowheads="1"/>
            </p:cNvSpPr>
            <p:nvPr/>
          </p:nvSpPr>
          <p:spPr bwMode="auto">
            <a:xfrm>
              <a:off x="1580" y="1517"/>
              <a:ext cx="114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ja-JP" altLang="en-AU" sz="1600" b="1">
                  <a:solidFill>
                    <a:schemeClr val="bg1"/>
                  </a:solidFill>
                  <a:latin typeface="Arial" charset="0"/>
                  <a:ea typeface="ＭＳ ゴシック" charset="0"/>
                  <a:cs typeface="ＭＳ ゴシック" charset="0"/>
                </a:rPr>
                <a:t>白神山地のブナ林</a:t>
              </a:r>
            </a:p>
          </p:txBody>
        </p:sp>
        <p:grpSp>
          <p:nvGrpSpPr>
            <p:cNvPr id="179213" name="Group 13"/>
            <p:cNvGrpSpPr>
              <a:grpSpLocks/>
            </p:cNvGrpSpPr>
            <p:nvPr/>
          </p:nvGrpSpPr>
          <p:grpSpPr bwMode="auto">
            <a:xfrm>
              <a:off x="2845" y="321"/>
              <a:ext cx="2051" cy="1445"/>
              <a:chOff x="2845" y="492"/>
              <a:chExt cx="2051" cy="1445"/>
            </a:xfrm>
          </p:grpSpPr>
          <p:pic>
            <p:nvPicPr>
              <p:cNvPr id="179214" name="Picture 14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45" y="492"/>
                <a:ext cx="2024" cy="144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79215" name="Text Box 15"/>
              <p:cNvSpPr txBox="1">
                <a:spLocks noChangeArrowheads="1"/>
              </p:cNvSpPr>
              <p:nvPr/>
            </p:nvSpPr>
            <p:spPr bwMode="auto">
              <a:xfrm>
                <a:off x="3500" y="1688"/>
                <a:ext cx="1396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ja-JP" altLang="en-AU" sz="1600" b="1">
                    <a:solidFill>
                      <a:schemeClr val="bg1"/>
                    </a:solidFill>
                    <a:latin typeface="Arial" charset="0"/>
                    <a:ea typeface="ＭＳ ゴシック" charset="0"/>
                    <a:cs typeface="ＭＳ ゴシック" charset="0"/>
                  </a:rPr>
                  <a:t>ボルネオ島の熱帯雨林</a:t>
                </a:r>
              </a:p>
            </p:txBody>
          </p:sp>
        </p:grpSp>
      </p:grpSp>
      <p:grpSp>
        <p:nvGrpSpPr>
          <p:cNvPr id="179216" name="Group 16"/>
          <p:cNvGrpSpPr>
            <a:grpSpLocks/>
          </p:cNvGrpSpPr>
          <p:nvPr/>
        </p:nvGrpSpPr>
        <p:grpSpPr bwMode="auto">
          <a:xfrm>
            <a:off x="696913" y="3935412"/>
            <a:ext cx="3373437" cy="1765300"/>
            <a:chOff x="439" y="2244"/>
            <a:chExt cx="2125" cy="1112"/>
          </a:xfrm>
        </p:grpSpPr>
        <p:pic>
          <p:nvPicPr>
            <p:cNvPr id="179217" name="Picture 1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6" y="2431"/>
              <a:ext cx="600" cy="5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sp>
          <p:nvSpPr>
            <p:cNvPr id="179218" name="Text Box 18"/>
            <p:cNvSpPr txBox="1">
              <a:spLocks noChangeArrowheads="1"/>
            </p:cNvSpPr>
            <p:nvPr/>
          </p:nvSpPr>
          <p:spPr bwMode="auto">
            <a:xfrm>
              <a:off x="1872" y="2820"/>
              <a:ext cx="692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ja-JP" altLang="en-AU" sz="1200">
                  <a:latin typeface="Arial" charset="0"/>
                  <a:ea typeface="ＭＳ ゴシック" charset="0"/>
                  <a:cs typeface="ＭＳ ゴシック" charset="0"/>
                </a:rPr>
                <a:t>成長・リター</a:t>
              </a:r>
            </a:p>
          </p:txBody>
        </p:sp>
        <p:sp>
          <p:nvSpPr>
            <p:cNvPr id="179219" name="Text Box 19"/>
            <p:cNvSpPr txBox="1">
              <a:spLocks noChangeArrowheads="1"/>
            </p:cNvSpPr>
            <p:nvPr/>
          </p:nvSpPr>
          <p:spPr bwMode="auto">
            <a:xfrm>
              <a:off x="864" y="2868"/>
              <a:ext cx="596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ja-JP" altLang="en-AU" sz="1200">
                  <a:latin typeface="Arial" charset="0"/>
                  <a:ea typeface="ＭＳ ゴシック" charset="0"/>
                  <a:cs typeface="ＭＳ ゴシック" charset="0"/>
                </a:rPr>
                <a:t>葉の呼吸量</a:t>
              </a:r>
            </a:p>
          </p:txBody>
        </p:sp>
        <p:sp>
          <p:nvSpPr>
            <p:cNvPr id="179220" name="Text Box 20"/>
            <p:cNvSpPr txBox="1">
              <a:spLocks noChangeArrowheads="1"/>
            </p:cNvSpPr>
            <p:nvPr/>
          </p:nvSpPr>
          <p:spPr bwMode="auto">
            <a:xfrm>
              <a:off x="624" y="2436"/>
              <a:ext cx="788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ja-JP" altLang="en-AU" sz="1200">
                  <a:latin typeface="Arial" charset="0"/>
                  <a:ea typeface="ＭＳ ゴシック" charset="0"/>
                  <a:cs typeface="ＭＳ ゴシック" charset="0"/>
                </a:rPr>
                <a:t>茎・幹の呼吸量</a:t>
              </a:r>
            </a:p>
          </p:txBody>
        </p:sp>
        <p:sp>
          <p:nvSpPr>
            <p:cNvPr id="179221" name="Text Box 21"/>
            <p:cNvSpPr txBox="1">
              <a:spLocks noChangeArrowheads="1"/>
            </p:cNvSpPr>
            <p:nvPr/>
          </p:nvSpPr>
          <p:spPr bwMode="auto">
            <a:xfrm>
              <a:off x="1296" y="2244"/>
              <a:ext cx="596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ja-JP" altLang="en-AU" sz="1200">
                  <a:latin typeface="Arial" charset="0"/>
                  <a:ea typeface="ＭＳ ゴシック" charset="0"/>
                  <a:cs typeface="ＭＳ ゴシック" charset="0"/>
                </a:rPr>
                <a:t>根の呼吸量</a:t>
              </a:r>
            </a:p>
          </p:txBody>
        </p:sp>
        <p:sp>
          <p:nvSpPr>
            <p:cNvPr id="179222" name="Rectangle 22"/>
            <p:cNvSpPr>
              <a:spLocks noChangeArrowheads="1"/>
            </p:cNvSpPr>
            <p:nvPr/>
          </p:nvSpPr>
          <p:spPr bwMode="auto">
            <a:xfrm>
              <a:off x="439" y="3183"/>
              <a:ext cx="746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AU" altLang="ja-JP" sz="1200">
                  <a:latin typeface="Arial" charset="0"/>
                  <a:ea typeface="ＭＳ ゴシック" charset="0"/>
                  <a:cs typeface="ＭＳ ゴシック" charset="0"/>
                </a:rPr>
                <a:t>Larcher (1995)</a:t>
              </a:r>
            </a:p>
          </p:txBody>
        </p:sp>
      </p:grp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5D565-CE55-FA49-812E-A802F3ED8242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10452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91568"/>
            <a:ext cx="9144000" cy="3053703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1339072" y="4597311"/>
            <a:ext cx="6691856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 err="1" smtClean="0">
                <a:latin typeface="Symbol" charset="2"/>
                <a:cs typeface="Symbol" charset="2"/>
              </a:rPr>
              <a:t>D</a:t>
            </a:r>
            <a:r>
              <a:rPr kumimoji="1" lang="en-US" altLang="ja-JP" sz="3200" dirty="0" err="1" smtClean="0"/>
              <a:t>Pn</a:t>
            </a:r>
            <a:r>
              <a:rPr kumimoji="1" lang="en-US" altLang="ja-JP" sz="3200" dirty="0" smtClean="0"/>
              <a:t>/</a:t>
            </a:r>
            <a:r>
              <a:rPr lang="en-US" altLang="ja-JP" sz="3200" dirty="0" err="1" smtClean="0">
                <a:latin typeface="Symbol" charset="2"/>
                <a:cs typeface="Symbol" charset="2"/>
              </a:rPr>
              <a:t>D</a:t>
            </a:r>
            <a:r>
              <a:rPr kumimoji="1" lang="en-US" altLang="ja-JP" sz="3200" dirty="0" err="1" smtClean="0"/>
              <a:t>Pg</a:t>
            </a:r>
            <a:r>
              <a:rPr kumimoji="1" lang="en-US" altLang="ja-JP" sz="3200" dirty="0" smtClean="0"/>
              <a:t>  </a:t>
            </a:r>
            <a:r>
              <a:rPr kumimoji="1" lang="ja-JP" altLang="en-US" sz="3200" dirty="0" smtClean="0"/>
              <a:t>総生産に対する純生産の比</a:t>
            </a:r>
            <a:endParaRPr kumimoji="1" lang="en-US" altLang="ja-JP" sz="3200" dirty="0" smtClean="0"/>
          </a:p>
          <a:p>
            <a:endParaRPr lang="en-US" altLang="ja-JP" sz="3200" dirty="0"/>
          </a:p>
          <a:p>
            <a:r>
              <a:rPr kumimoji="1" lang="ja-JP" altLang="en-US" sz="3200" dirty="0" smtClean="0"/>
              <a:t>総生産＝総光合成</a:t>
            </a:r>
            <a:endParaRPr kumimoji="1" lang="en-US" altLang="ja-JP" sz="3200" dirty="0" smtClean="0"/>
          </a:p>
          <a:p>
            <a:r>
              <a:rPr lang="ja-JP" altLang="en-US" sz="3200" dirty="0" smtClean="0"/>
              <a:t>純生産＝総生産　</a:t>
            </a:r>
            <a:r>
              <a:rPr lang="en-US" altLang="ja-JP" sz="3200" dirty="0" smtClean="0"/>
              <a:t>−</a:t>
            </a:r>
            <a:r>
              <a:rPr lang="ja-JP" altLang="en-US" sz="3200" dirty="0" smtClean="0"/>
              <a:t>　呼吸</a:t>
            </a:r>
            <a:endParaRPr kumimoji="1" lang="en-US" altLang="ja-JP" sz="3200" dirty="0" smtClean="0"/>
          </a:p>
        </p:txBody>
      </p:sp>
    </p:spTree>
    <p:extLst>
      <p:ext uri="{BB962C8B-B14F-4D97-AF65-F5344CB8AC3E}">
        <p14:creationId xmlns:p14="http://schemas.microsoft.com/office/powerpoint/2010/main" val="157868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0"/>
            <a:ext cx="8289311" cy="6858000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787400" y="6223000"/>
            <a:ext cx="3967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吉良竜夫・四手井綱英のモデル（</a:t>
            </a:r>
            <a:r>
              <a:rPr kumimoji="1" lang="en-US" altLang="ja-JP" dirty="0" smtClean="0"/>
              <a:t>1964</a:t>
            </a:r>
            <a:r>
              <a:rPr kumimoji="1" lang="ja-JP" altLang="en-US" dirty="0" smtClean="0"/>
              <a:t>）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0" y="165100"/>
            <a:ext cx="59634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 smtClean="0"/>
              <a:t>人工林の成長と総生産、呼吸、純生産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11162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100" y="0"/>
            <a:ext cx="7776148" cy="6858000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8248316" y="614947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3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79855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800"/>
            <a:ext cx="9144000" cy="6742545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4708071" y="4157311"/>
            <a:ext cx="2240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10〜20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MJ</a:t>
            </a:r>
            <a:r>
              <a:rPr lang="en-US" altLang="ja-JP" dirty="0"/>
              <a:t> </a:t>
            </a:r>
            <a:r>
              <a:rPr lang="en-US" altLang="ja-JP" dirty="0" smtClean="0"/>
              <a:t> / m</a:t>
            </a:r>
            <a:r>
              <a:rPr lang="en-US" altLang="ja-JP" baseline="30000" dirty="0" smtClean="0"/>
              <a:t>2</a:t>
            </a:r>
            <a:r>
              <a:rPr lang="en-US" altLang="ja-JP" dirty="0" smtClean="0"/>
              <a:t> / </a:t>
            </a:r>
            <a:r>
              <a:rPr lang="ja-JP" altLang="en-US" dirty="0" smtClean="0"/>
              <a:t>日</a:t>
            </a:r>
            <a:endParaRPr kumimoji="1" lang="ja-JP" altLang="en-US" baseline="300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811624" y="4653643"/>
            <a:ext cx="2223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ヒト　</a:t>
            </a:r>
            <a:r>
              <a:rPr kumimoji="1" lang="en-US" altLang="ja-JP" dirty="0" smtClean="0"/>
              <a:t>2500 kcal /</a:t>
            </a:r>
            <a:r>
              <a:rPr kumimoji="1" lang="ja-JP" altLang="en-US" dirty="0" smtClean="0"/>
              <a:t>日</a:t>
            </a:r>
            <a:r>
              <a:rPr kumimoji="1" lang="en-US" altLang="ja-JP" dirty="0" smtClean="0"/>
              <a:t> </a:t>
            </a:r>
            <a:r>
              <a:rPr kumimoji="1" lang="ja-JP" altLang="en-US" dirty="0" smtClean="0"/>
              <a:t>＝　</a:t>
            </a:r>
            <a:r>
              <a:rPr lang="ja-JP" altLang="en-US" dirty="0"/>
              <a:t>　</a:t>
            </a:r>
            <a:r>
              <a:rPr kumimoji="1" lang="ja-JP" altLang="en-US" dirty="0" smtClean="0"/>
              <a:t>　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923410" y="4653643"/>
            <a:ext cx="1288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10</a:t>
            </a:r>
            <a:r>
              <a:rPr kumimoji="1" lang="ja-JP" altLang="en-US" dirty="0" smtClean="0"/>
              <a:t>　</a:t>
            </a:r>
            <a:r>
              <a:rPr kumimoji="1" lang="en-US" altLang="ja-JP" dirty="0" smtClean="0"/>
              <a:t>MJ / </a:t>
            </a:r>
            <a:r>
              <a:rPr lang="ja-JP" altLang="en-US" dirty="0" smtClean="0"/>
              <a:t>日</a:t>
            </a:r>
            <a:r>
              <a:rPr lang="ja-JP" altLang="en-US" dirty="0"/>
              <a:t>　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784929" y="5143500"/>
            <a:ext cx="5239085" cy="369332"/>
          </a:xfrm>
          <a:prstGeom prst="rect">
            <a:avLst/>
          </a:prstGeom>
          <a:noFill/>
          <a:ln w="38100" cmpd="sng">
            <a:solidFill>
              <a:srgbClr val="008000"/>
            </a:solidFill>
          </a:ln>
          <a:effectLst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太陽からの短波のうち光合成に有効な可視光　</a:t>
            </a:r>
            <a:r>
              <a:rPr kumimoji="1" lang="en-US" altLang="ja-JP" dirty="0" smtClean="0"/>
              <a:t>45</a:t>
            </a:r>
            <a:r>
              <a:rPr kumimoji="1" lang="ja-JP" altLang="en-US" dirty="0" smtClean="0"/>
              <a:t>％</a:t>
            </a:r>
            <a:endParaRPr kumimoji="1" lang="ja-JP" altLang="en-US" dirty="0"/>
          </a:p>
        </p:txBody>
      </p:sp>
      <p:sp>
        <p:nvSpPr>
          <p:cNvPr id="3" name="正方形/長方形 2"/>
          <p:cNvSpPr/>
          <p:nvPr/>
        </p:nvSpPr>
        <p:spPr>
          <a:xfrm>
            <a:off x="3571083" y="4653644"/>
            <a:ext cx="3791977" cy="369331"/>
          </a:xfrm>
          <a:prstGeom prst="rect">
            <a:avLst/>
          </a:prstGeom>
          <a:noFill/>
          <a:ln w="38100" cmpd="sng"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5D565-CE55-FA49-812E-A802F3ED8242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0573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0" y="0"/>
            <a:ext cx="81919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412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6477000" y="6757988"/>
            <a:ext cx="2133600" cy="365125"/>
          </a:xfrm>
        </p:spPr>
        <p:txBody>
          <a:bodyPr/>
          <a:lstStyle/>
          <a:p>
            <a:pPr>
              <a:defRPr/>
            </a:pPr>
            <a:fld id="{DBB28B69-C0BC-EB46-8728-8275B564E7AC}" type="slidenum">
              <a:rPr lang="en-US" altLang="ja-JP"/>
              <a:pPr>
                <a:defRPr/>
              </a:pPr>
              <a:t>4</a:t>
            </a:fld>
            <a:endParaRPr lang="en-US" altLang="ja-JP"/>
          </a:p>
        </p:txBody>
      </p:sp>
      <p:sp>
        <p:nvSpPr>
          <p:cNvPr id="407554" name="Line 2"/>
          <p:cNvSpPr>
            <a:spLocks noChangeShapeType="1"/>
          </p:cNvSpPr>
          <p:nvPr/>
        </p:nvSpPr>
        <p:spPr bwMode="auto">
          <a:xfrm flipH="1">
            <a:off x="1524000" y="5507038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407555" name="Line 3"/>
          <p:cNvSpPr>
            <a:spLocks noChangeShapeType="1"/>
          </p:cNvSpPr>
          <p:nvPr/>
        </p:nvSpPr>
        <p:spPr bwMode="auto">
          <a:xfrm>
            <a:off x="1447800" y="5507038"/>
            <a:ext cx="5791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407556" name="Oval 4"/>
          <p:cNvSpPr>
            <a:spLocks noChangeArrowheads="1"/>
          </p:cNvSpPr>
          <p:nvPr/>
        </p:nvSpPr>
        <p:spPr bwMode="auto">
          <a:xfrm>
            <a:off x="3124200" y="2916238"/>
            <a:ext cx="609600" cy="838200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>
              <a:solidFill>
                <a:schemeClr val="folHlink"/>
              </a:solidFill>
              <a:ea typeface="ＭＳ ゴシック" charset="0"/>
              <a:cs typeface="ＭＳ ゴシック" charset="0"/>
            </a:endParaRPr>
          </a:p>
        </p:txBody>
      </p:sp>
      <p:sp>
        <p:nvSpPr>
          <p:cNvPr id="407557" name="Line 5"/>
          <p:cNvSpPr>
            <a:spLocks noChangeShapeType="1"/>
          </p:cNvSpPr>
          <p:nvPr/>
        </p:nvSpPr>
        <p:spPr bwMode="auto">
          <a:xfrm>
            <a:off x="2438400" y="1239838"/>
            <a:ext cx="685800" cy="1219200"/>
          </a:xfrm>
          <a:prstGeom prst="line">
            <a:avLst/>
          </a:prstGeom>
          <a:noFill/>
          <a:ln w="508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407558" name="Line 6"/>
          <p:cNvSpPr>
            <a:spLocks noChangeShapeType="1"/>
          </p:cNvSpPr>
          <p:nvPr/>
        </p:nvSpPr>
        <p:spPr bwMode="auto">
          <a:xfrm flipH="1" flipV="1">
            <a:off x="1600200" y="1239838"/>
            <a:ext cx="685800" cy="1219200"/>
          </a:xfrm>
          <a:prstGeom prst="line">
            <a:avLst/>
          </a:prstGeom>
          <a:noFill/>
          <a:ln w="508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407559" name="Line 7"/>
          <p:cNvSpPr>
            <a:spLocks noChangeShapeType="1"/>
          </p:cNvSpPr>
          <p:nvPr/>
        </p:nvSpPr>
        <p:spPr bwMode="auto">
          <a:xfrm flipV="1">
            <a:off x="3124200" y="1239838"/>
            <a:ext cx="609600" cy="1219200"/>
          </a:xfrm>
          <a:prstGeom prst="line">
            <a:avLst/>
          </a:prstGeom>
          <a:noFill/>
          <a:ln w="50800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407560" name="Line 8"/>
          <p:cNvSpPr>
            <a:spLocks noChangeShapeType="1"/>
          </p:cNvSpPr>
          <p:nvPr/>
        </p:nvSpPr>
        <p:spPr bwMode="auto">
          <a:xfrm>
            <a:off x="5029200" y="1239838"/>
            <a:ext cx="762000" cy="1219200"/>
          </a:xfrm>
          <a:prstGeom prst="line">
            <a:avLst/>
          </a:prstGeom>
          <a:noFill/>
          <a:ln w="508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407561" name="Oval 9"/>
          <p:cNvSpPr>
            <a:spLocks noChangeArrowheads="1"/>
          </p:cNvSpPr>
          <p:nvPr/>
        </p:nvSpPr>
        <p:spPr bwMode="auto">
          <a:xfrm>
            <a:off x="5410200" y="3144838"/>
            <a:ext cx="609600" cy="838200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407562" name="Line 10"/>
          <p:cNvSpPr>
            <a:spLocks noChangeShapeType="1"/>
          </p:cNvSpPr>
          <p:nvPr/>
        </p:nvSpPr>
        <p:spPr bwMode="auto">
          <a:xfrm flipV="1">
            <a:off x="6324600" y="1239838"/>
            <a:ext cx="152400" cy="1219200"/>
          </a:xfrm>
          <a:prstGeom prst="line">
            <a:avLst/>
          </a:prstGeom>
          <a:noFill/>
          <a:ln w="50800">
            <a:solidFill>
              <a:srgbClr val="008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407563" name="Line 11"/>
          <p:cNvSpPr>
            <a:spLocks noChangeShapeType="1"/>
          </p:cNvSpPr>
          <p:nvPr/>
        </p:nvSpPr>
        <p:spPr bwMode="auto">
          <a:xfrm>
            <a:off x="4343400" y="1239838"/>
            <a:ext cx="762000" cy="1219200"/>
          </a:xfrm>
          <a:prstGeom prst="line">
            <a:avLst/>
          </a:prstGeom>
          <a:noFill/>
          <a:ln w="508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407564" name="Text Box 12"/>
          <p:cNvSpPr txBox="1">
            <a:spLocks noChangeArrowheads="1"/>
          </p:cNvSpPr>
          <p:nvPr/>
        </p:nvSpPr>
        <p:spPr bwMode="auto">
          <a:xfrm>
            <a:off x="2819400" y="382111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endParaRPr lang="ja-JP" altLang="en-US" b="0">
              <a:ea typeface="ＭＳ ゴシック" charset="0"/>
              <a:cs typeface="ＭＳ ゴシック" charset="0"/>
            </a:endParaRPr>
          </a:p>
        </p:txBody>
      </p:sp>
      <p:sp>
        <p:nvSpPr>
          <p:cNvPr id="407565" name="Text Box 13"/>
          <p:cNvSpPr txBox="1">
            <a:spLocks noChangeArrowheads="1"/>
          </p:cNvSpPr>
          <p:nvPr/>
        </p:nvSpPr>
        <p:spPr bwMode="auto">
          <a:xfrm>
            <a:off x="2895600" y="1468438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ja-JP" altLang="en-US">
                <a:ea typeface="ＭＳ ゴシック" charset="0"/>
                <a:cs typeface="ＭＳ ゴシック" charset="0"/>
              </a:rPr>
              <a:t>表面反射</a:t>
            </a:r>
          </a:p>
        </p:txBody>
      </p:sp>
      <p:sp>
        <p:nvSpPr>
          <p:cNvPr id="407566" name="Text Box 14"/>
          <p:cNvSpPr txBox="1">
            <a:spLocks noChangeArrowheads="1"/>
          </p:cNvSpPr>
          <p:nvPr/>
        </p:nvSpPr>
        <p:spPr bwMode="auto">
          <a:xfrm>
            <a:off x="5257800" y="6335713"/>
            <a:ext cx="793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ja-JP" altLang="en-US">
                <a:ea typeface="ＭＳ ゴシック" charset="0"/>
                <a:cs typeface="ＭＳ ゴシック" charset="0"/>
              </a:rPr>
              <a:t>透過</a:t>
            </a:r>
          </a:p>
        </p:txBody>
      </p:sp>
      <p:sp>
        <p:nvSpPr>
          <p:cNvPr id="407567" name="Text Box 15"/>
          <p:cNvSpPr txBox="1">
            <a:spLocks noChangeArrowheads="1"/>
          </p:cNvSpPr>
          <p:nvPr/>
        </p:nvSpPr>
        <p:spPr bwMode="auto">
          <a:xfrm>
            <a:off x="6477000" y="1544638"/>
            <a:ext cx="1403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ja-JP" altLang="en-US">
                <a:ea typeface="ＭＳ ゴシック" charset="0"/>
                <a:cs typeface="ＭＳ ゴシック" charset="0"/>
              </a:rPr>
              <a:t>内部反射</a:t>
            </a:r>
            <a:endParaRPr lang="ja-JP" altLang="en-US" b="0">
              <a:ea typeface="ＭＳ ゴシック" charset="0"/>
              <a:cs typeface="ＭＳ ゴシック" charset="0"/>
            </a:endParaRPr>
          </a:p>
        </p:txBody>
      </p:sp>
      <p:sp>
        <p:nvSpPr>
          <p:cNvPr id="407568" name="Line 16"/>
          <p:cNvSpPr>
            <a:spLocks noChangeShapeType="1"/>
          </p:cNvSpPr>
          <p:nvPr/>
        </p:nvSpPr>
        <p:spPr bwMode="auto">
          <a:xfrm>
            <a:off x="1447800" y="2459038"/>
            <a:ext cx="5715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407569" name="Rectangle 17"/>
          <p:cNvSpPr>
            <a:spLocks noChangeArrowheads="1"/>
          </p:cNvSpPr>
          <p:nvPr/>
        </p:nvSpPr>
        <p:spPr bwMode="auto">
          <a:xfrm>
            <a:off x="1447800" y="2459038"/>
            <a:ext cx="5791200" cy="3048000"/>
          </a:xfrm>
          <a:prstGeom prst="rect">
            <a:avLst/>
          </a:prstGeom>
          <a:solidFill>
            <a:srgbClr val="008000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>
              <a:ea typeface="ＭＳ ゴシック" charset="0"/>
              <a:cs typeface="ＭＳ ゴシック" charset="0"/>
            </a:endParaRPr>
          </a:p>
        </p:txBody>
      </p:sp>
      <p:sp>
        <p:nvSpPr>
          <p:cNvPr id="407570" name="Line 18"/>
          <p:cNvSpPr>
            <a:spLocks noChangeShapeType="1"/>
          </p:cNvSpPr>
          <p:nvPr/>
        </p:nvSpPr>
        <p:spPr bwMode="auto">
          <a:xfrm>
            <a:off x="2286000" y="2459038"/>
            <a:ext cx="381000" cy="9144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407571" name="Line 19"/>
          <p:cNvSpPr>
            <a:spLocks noChangeShapeType="1"/>
          </p:cNvSpPr>
          <p:nvPr/>
        </p:nvSpPr>
        <p:spPr bwMode="auto">
          <a:xfrm>
            <a:off x="2667000" y="3373438"/>
            <a:ext cx="7620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407572" name="Line 20"/>
          <p:cNvSpPr>
            <a:spLocks noChangeShapeType="1"/>
          </p:cNvSpPr>
          <p:nvPr/>
        </p:nvSpPr>
        <p:spPr bwMode="auto">
          <a:xfrm>
            <a:off x="5791200" y="3983038"/>
            <a:ext cx="457200" cy="838200"/>
          </a:xfrm>
          <a:prstGeom prst="line">
            <a:avLst/>
          </a:prstGeom>
          <a:noFill/>
          <a:ln w="50800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407573" name="Line 21"/>
          <p:cNvSpPr>
            <a:spLocks noChangeShapeType="1"/>
          </p:cNvSpPr>
          <p:nvPr/>
        </p:nvSpPr>
        <p:spPr bwMode="auto">
          <a:xfrm flipH="1">
            <a:off x="5562600" y="4821238"/>
            <a:ext cx="685800" cy="0"/>
          </a:xfrm>
          <a:prstGeom prst="line">
            <a:avLst/>
          </a:prstGeom>
          <a:noFill/>
          <a:ln w="50800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407574" name="Line 22"/>
          <p:cNvSpPr>
            <a:spLocks noChangeShapeType="1"/>
          </p:cNvSpPr>
          <p:nvPr/>
        </p:nvSpPr>
        <p:spPr bwMode="auto">
          <a:xfrm flipV="1">
            <a:off x="5562600" y="4592638"/>
            <a:ext cx="228600" cy="228600"/>
          </a:xfrm>
          <a:prstGeom prst="line">
            <a:avLst/>
          </a:prstGeom>
          <a:noFill/>
          <a:ln w="50800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407575" name="Line 23"/>
          <p:cNvSpPr>
            <a:spLocks noChangeShapeType="1"/>
          </p:cNvSpPr>
          <p:nvPr/>
        </p:nvSpPr>
        <p:spPr bwMode="auto">
          <a:xfrm>
            <a:off x="5791200" y="4592638"/>
            <a:ext cx="0" cy="1524000"/>
          </a:xfrm>
          <a:prstGeom prst="line">
            <a:avLst/>
          </a:prstGeom>
          <a:noFill/>
          <a:ln w="50800">
            <a:solidFill>
              <a:srgbClr val="008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407576" name="Line 24"/>
          <p:cNvSpPr>
            <a:spLocks noChangeShapeType="1"/>
          </p:cNvSpPr>
          <p:nvPr/>
        </p:nvSpPr>
        <p:spPr bwMode="auto">
          <a:xfrm>
            <a:off x="5867400" y="24590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407577" name="Line 25"/>
          <p:cNvSpPr>
            <a:spLocks noChangeShapeType="1"/>
          </p:cNvSpPr>
          <p:nvPr/>
        </p:nvSpPr>
        <p:spPr bwMode="auto">
          <a:xfrm>
            <a:off x="5791200" y="2459038"/>
            <a:ext cx="76200" cy="7620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407578" name="Line 26"/>
          <p:cNvSpPr>
            <a:spLocks noChangeShapeType="1"/>
          </p:cNvSpPr>
          <p:nvPr/>
        </p:nvSpPr>
        <p:spPr bwMode="auto">
          <a:xfrm>
            <a:off x="5867400" y="3221038"/>
            <a:ext cx="152400" cy="533400"/>
          </a:xfrm>
          <a:prstGeom prst="line">
            <a:avLst/>
          </a:prstGeom>
          <a:noFill/>
          <a:ln w="50800">
            <a:solidFill>
              <a:srgbClr val="00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407579" name="Line 27"/>
          <p:cNvSpPr>
            <a:spLocks noChangeShapeType="1"/>
          </p:cNvSpPr>
          <p:nvPr/>
        </p:nvSpPr>
        <p:spPr bwMode="auto">
          <a:xfrm>
            <a:off x="6019800" y="3754438"/>
            <a:ext cx="685800" cy="0"/>
          </a:xfrm>
          <a:prstGeom prst="line">
            <a:avLst/>
          </a:prstGeom>
          <a:noFill/>
          <a:ln w="50800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407580" name="Line 28"/>
          <p:cNvSpPr>
            <a:spLocks noChangeShapeType="1"/>
          </p:cNvSpPr>
          <p:nvPr/>
        </p:nvSpPr>
        <p:spPr bwMode="auto">
          <a:xfrm flipH="1">
            <a:off x="6553200" y="3754438"/>
            <a:ext cx="152400" cy="381000"/>
          </a:xfrm>
          <a:prstGeom prst="line">
            <a:avLst/>
          </a:prstGeom>
          <a:noFill/>
          <a:ln w="50800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407581" name="Line 29"/>
          <p:cNvSpPr>
            <a:spLocks noChangeShapeType="1"/>
          </p:cNvSpPr>
          <p:nvPr/>
        </p:nvSpPr>
        <p:spPr bwMode="auto">
          <a:xfrm flipH="1" flipV="1">
            <a:off x="6324600" y="2459038"/>
            <a:ext cx="228600" cy="1676400"/>
          </a:xfrm>
          <a:prstGeom prst="line">
            <a:avLst/>
          </a:prstGeom>
          <a:noFill/>
          <a:ln w="50800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407582" name="Line 30"/>
          <p:cNvSpPr>
            <a:spLocks noChangeShapeType="1"/>
          </p:cNvSpPr>
          <p:nvPr/>
        </p:nvSpPr>
        <p:spPr bwMode="auto">
          <a:xfrm>
            <a:off x="5105400" y="2459038"/>
            <a:ext cx="381000" cy="8382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407583" name="Line 31"/>
          <p:cNvSpPr>
            <a:spLocks noChangeShapeType="1"/>
          </p:cNvSpPr>
          <p:nvPr/>
        </p:nvSpPr>
        <p:spPr bwMode="auto">
          <a:xfrm>
            <a:off x="5486400" y="3297238"/>
            <a:ext cx="304800" cy="685800"/>
          </a:xfrm>
          <a:prstGeom prst="line">
            <a:avLst/>
          </a:prstGeom>
          <a:noFill/>
          <a:ln w="50800">
            <a:solidFill>
              <a:srgbClr val="00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407584" name="Text Box 32"/>
          <p:cNvSpPr txBox="1">
            <a:spLocks noChangeArrowheads="1"/>
          </p:cNvSpPr>
          <p:nvPr/>
        </p:nvSpPr>
        <p:spPr bwMode="auto">
          <a:xfrm>
            <a:off x="3108325" y="3927476"/>
            <a:ext cx="793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ja-JP" altLang="en-US" b="0">
                <a:ea typeface="ＭＳ ゴシック" charset="0"/>
                <a:cs typeface="ＭＳ ゴシック" charset="0"/>
              </a:rPr>
              <a:t>吸収</a:t>
            </a:r>
          </a:p>
        </p:txBody>
      </p:sp>
      <p:sp>
        <p:nvSpPr>
          <p:cNvPr id="35" name="正方形/長方形 34"/>
          <p:cNvSpPr/>
          <p:nvPr/>
        </p:nvSpPr>
        <p:spPr>
          <a:xfrm>
            <a:off x="0" y="54140"/>
            <a:ext cx="7711440" cy="1887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4000" dirty="0"/>
              <a:t>・植物の</a:t>
            </a:r>
            <a:r>
              <a:rPr lang="ja-JP" altLang="en-US" sz="4000" dirty="0" smtClean="0"/>
              <a:t>光合成と</a:t>
            </a:r>
            <a:r>
              <a:rPr lang="ja-JP" altLang="en-US" sz="4000" dirty="0"/>
              <a:t>生態系の</a:t>
            </a:r>
            <a:r>
              <a:rPr lang="ja-JP" altLang="en-US" sz="4000" dirty="0" smtClean="0"/>
              <a:t>生産</a:t>
            </a:r>
            <a:endParaRPr lang="en-US" altLang="ja-JP" sz="4000" dirty="0" smtClean="0"/>
          </a:p>
          <a:p>
            <a:pPr>
              <a:lnSpc>
                <a:spcPct val="150000"/>
              </a:lnSpc>
            </a:pPr>
            <a:r>
              <a:rPr lang="ja-JP" altLang="ja-JP" sz="4000" dirty="0"/>
              <a:t>　</a:t>
            </a:r>
            <a:endParaRPr lang="en-US" altLang="ja-JP" sz="4000" dirty="0"/>
          </a:p>
        </p:txBody>
      </p:sp>
    </p:spTree>
    <p:extLst>
      <p:ext uri="{BB962C8B-B14F-4D97-AF65-F5344CB8AC3E}">
        <p14:creationId xmlns:p14="http://schemas.microsoft.com/office/powerpoint/2010/main" val="2809233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2C9459-37A9-0E4D-A15D-3A5EA208065C}" type="slidenum">
              <a:rPr lang="en-US" altLang="ja-JP"/>
              <a:pPr>
                <a:defRPr/>
              </a:pPr>
              <a:t>5</a:t>
            </a:fld>
            <a:endParaRPr lang="en-US" altLang="ja-JP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91100" y="0"/>
            <a:ext cx="9982200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343400" y="-7938"/>
            <a:ext cx="9956800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3764" name="Rectangle 4"/>
          <p:cNvSpPr>
            <a:spLocks noChangeArrowheads="1"/>
          </p:cNvSpPr>
          <p:nvPr/>
        </p:nvSpPr>
        <p:spPr bwMode="auto">
          <a:xfrm>
            <a:off x="4724400" y="844550"/>
            <a:ext cx="29273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ja-JP" altLang="en-US">
                <a:latin typeface="ＭＳ ゴシック" charset="0"/>
                <a:ea typeface="ＭＳ ゴシック" charset="0"/>
                <a:cs typeface="ＭＳ ゴシック" charset="0"/>
              </a:rPr>
              <a:t>光を捕まえるのは</a:t>
            </a:r>
            <a:endParaRPr lang="en-US" altLang="ja-JP">
              <a:latin typeface="ＭＳ ゴシック" charset="0"/>
              <a:ea typeface="ＭＳ ゴシック" charset="0"/>
              <a:cs typeface="ＭＳ ゴシック" charset="0"/>
            </a:endParaRPr>
          </a:p>
          <a:p>
            <a:pPr algn="l">
              <a:defRPr/>
            </a:pPr>
            <a:r>
              <a:rPr lang="ja-JP" altLang="en-US">
                <a:latin typeface="ＭＳ ゴシック" charset="0"/>
                <a:ea typeface="ＭＳ ゴシック" charset="0"/>
                <a:cs typeface="ＭＳ ゴシック" charset="0"/>
              </a:rPr>
              <a:t>葉緑体の光合成色素</a:t>
            </a:r>
          </a:p>
        </p:txBody>
      </p:sp>
      <p:sp>
        <p:nvSpPr>
          <p:cNvPr id="373765" name="Rectangle 5"/>
          <p:cNvSpPr>
            <a:spLocks noChangeArrowheads="1"/>
          </p:cNvSpPr>
          <p:nvPr/>
        </p:nvSpPr>
        <p:spPr bwMode="auto">
          <a:xfrm>
            <a:off x="2438400" y="5532438"/>
            <a:ext cx="6584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ja-JP" altLang="en-US">
                <a:latin typeface="ＭＳ ゴシック" charset="0"/>
                <a:ea typeface="ＭＳ ゴシック" charset="0"/>
                <a:cs typeface="ＭＳ ゴシック" charset="0"/>
              </a:rPr>
              <a:t>シロザ　　</a:t>
            </a:r>
            <a:r>
              <a:rPr lang="en-US" altLang="ja-JP">
                <a:latin typeface="ＭＳ ゴシック" charset="0"/>
                <a:ea typeface="ＭＳ ゴシック" charset="0"/>
                <a:cs typeface="ＭＳ ゴシック" charset="0"/>
              </a:rPr>
              <a:t>            </a:t>
            </a:r>
            <a:r>
              <a:rPr lang="ja-JP" altLang="en-US">
                <a:latin typeface="ＭＳ ゴシック" charset="0"/>
                <a:ea typeface="ＭＳ ゴシック" charset="0"/>
                <a:cs typeface="ＭＳ ゴシック" charset="0"/>
              </a:rPr>
              <a:t>　</a:t>
            </a:r>
            <a:r>
              <a:rPr lang="en-US" altLang="ja-JP">
                <a:latin typeface="ＭＳ ゴシック" charset="0"/>
                <a:ea typeface="ＭＳ ゴシック" charset="0"/>
                <a:cs typeface="ＭＳ ゴシック" charset="0"/>
              </a:rPr>
              <a:t>      </a:t>
            </a:r>
            <a:r>
              <a:rPr lang="ja-JP" altLang="en-US">
                <a:latin typeface="ＭＳ ゴシック" charset="0"/>
                <a:ea typeface="ＭＳ ゴシック" charset="0"/>
                <a:cs typeface="ＭＳ ゴシック" charset="0"/>
              </a:rPr>
              <a:t>ホウレンソウ</a:t>
            </a:r>
          </a:p>
        </p:txBody>
      </p:sp>
      <p:sp>
        <p:nvSpPr>
          <p:cNvPr id="3" name="フリーフォーム 2"/>
          <p:cNvSpPr/>
          <p:nvPr/>
        </p:nvSpPr>
        <p:spPr>
          <a:xfrm>
            <a:off x="5506357" y="-114791"/>
            <a:ext cx="290286" cy="341577"/>
          </a:xfrm>
          <a:custGeom>
            <a:avLst/>
            <a:gdLst>
              <a:gd name="connsiteX0" fmla="*/ 9072 w 290286"/>
              <a:gd name="connsiteY0" fmla="*/ 42220 h 341577"/>
              <a:gd name="connsiteX1" fmla="*/ 9072 w 290286"/>
              <a:gd name="connsiteY1" fmla="*/ 42220 h 341577"/>
              <a:gd name="connsiteX2" fmla="*/ 36286 w 290286"/>
              <a:gd name="connsiteY2" fmla="*/ 178291 h 341577"/>
              <a:gd name="connsiteX3" fmla="*/ 72572 w 290286"/>
              <a:gd name="connsiteY3" fmla="*/ 232720 h 341577"/>
              <a:gd name="connsiteX4" fmla="*/ 90714 w 290286"/>
              <a:gd name="connsiteY4" fmla="*/ 259934 h 341577"/>
              <a:gd name="connsiteX5" fmla="*/ 127000 w 290286"/>
              <a:gd name="connsiteY5" fmla="*/ 323434 h 341577"/>
              <a:gd name="connsiteX6" fmla="*/ 154214 w 290286"/>
              <a:gd name="connsiteY6" fmla="*/ 341577 h 341577"/>
              <a:gd name="connsiteX7" fmla="*/ 181429 w 290286"/>
              <a:gd name="connsiteY7" fmla="*/ 323434 h 341577"/>
              <a:gd name="connsiteX8" fmla="*/ 190500 w 290286"/>
              <a:gd name="connsiteY8" fmla="*/ 296220 h 341577"/>
              <a:gd name="connsiteX9" fmla="*/ 217714 w 290286"/>
              <a:gd name="connsiteY9" fmla="*/ 205505 h 341577"/>
              <a:gd name="connsiteX10" fmla="*/ 263072 w 290286"/>
              <a:gd name="connsiteY10" fmla="*/ 160148 h 341577"/>
              <a:gd name="connsiteX11" fmla="*/ 272143 w 290286"/>
              <a:gd name="connsiteY11" fmla="*/ 123862 h 341577"/>
              <a:gd name="connsiteX12" fmla="*/ 290286 w 290286"/>
              <a:gd name="connsiteY12" fmla="*/ 69434 h 341577"/>
              <a:gd name="connsiteX13" fmla="*/ 272143 w 290286"/>
              <a:gd name="connsiteY13" fmla="*/ 42220 h 341577"/>
              <a:gd name="connsiteX14" fmla="*/ 217714 w 290286"/>
              <a:gd name="connsiteY14" fmla="*/ 15005 h 341577"/>
              <a:gd name="connsiteX15" fmla="*/ 181429 w 290286"/>
              <a:gd name="connsiteY15" fmla="*/ 5934 h 341577"/>
              <a:gd name="connsiteX16" fmla="*/ 18143 w 290286"/>
              <a:gd name="connsiteY16" fmla="*/ 42220 h 341577"/>
              <a:gd name="connsiteX17" fmla="*/ 0 w 290286"/>
              <a:gd name="connsiteY17" fmla="*/ 69434 h 341577"/>
              <a:gd name="connsiteX18" fmla="*/ 9072 w 290286"/>
              <a:gd name="connsiteY18" fmla="*/ 105720 h 341577"/>
              <a:gd name="connsiteX19" fmla="*/ 27214 w 290286"/>
              <a:gd name="connsiteY19" fmla="*/ 132934 h 341577"/>
              <a:gd name="connsiteX20" fmla="*/ 27214 w 290286"/>
              <a:gd name="connsiteY20" fmla="*/ 132934 h 341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90286" h="341577">
                <a:moveTo>
                  <a:pt x="9072" y="42220"/>
                </a:moveTo>
                <a:lnTo>
                  <a:pt x="9072" y="42220"/>
                </a:lnTo>
                <a:cubicBezTo>
                  <a:pt x="12580" y="73797"/>
                  <a:pt x="14844" y="146129"/>
                  <a:pt x="36286" y="178291"/>
                </a:cubicBezTo>
                <a:lnTo>
                  <a:pt x="72572" y="232720"/>
                </a:lnTo>
                <a:cubicBezTo>
                  <a:pt x="78619" y="241791"/>
                  <a:pt x="85838" y="250183"/>
                  <a:pt x="90714" y="259934"/>
                </a:cubicBezTo>
                <a:cubicBezTo>
                  <a:pt x="97829" y="274165"/>
                  <a:pt x="114177" y="310611"/>
                  <a:pt x="127000" y="323434"/>
                </a:cubicBezTo>
                <a:cubicBezTo>
                  <a:pt x="134709" y="331143"/>
                  <a:pt x="145143" y="335529"/>
                  <a:pt x="154214" y="341577"/>
                </a:cubicBezTo>
                <a:cubicBezTo>
                  <a:pt x="163286" y="335529"/>
                  <a:pt x="174618" y="331948"/>
                  <a:pt x="181429" y="323434"/>
                </a:cubicBezTo>
                <a:cubicBezTo>
                  <a:pt x="187402" y="315967"/>
                  <a:pt x="187873" y="305414"/>
                  <a:pt x="190500" y="296220"/>
                </a:cubicBezTo>
                <a:cubicBezTo>
                  <a:pt x="196837" y="274039"/>
                  <a:pt x="206939" y="221667"/>
                  <a:pt x="217714" y="205505"/>
                </a:cubicBezTo>
                <a:cubicBezTo>
                  <a:pt x="241905" y="169219"/>
                  <a:pt x="226786" y="184339"/>
                  <a:pt x="263072" y="160148"/>
                </a:cubicBezTo>
                <a:cubicBezTo>
                  <a:pt x="266096" y="148053"/>
                  <a:pt x="268561" y="135804"/>
                  <a:pt x="272143" y="123862"/>
                </a:cubicBezTo>
                <a:cubicBezTo>
                  <a:pt x="277638" y="105544"/>
                  <a:pt x="290286" y="69434"/>
                  <a:pt x="290286" y="69434"/>
                </a:cubicBezTo>
                <a:cubicBezTo>
                  <a:pt x="284238" y="60363"/>
                  <a:pt x="279852" y="49929"/>
                  <a:pt x="272143" y="42220"/>
                </a:cubicBezTo>
                <a:cubicBezTo>
                  <a:pt x="256240" y="26317"/>
                  <a:pt x="238373" y="20907"/>
                  <a:pt x="217714" y="15005"/>
                </a:cubicBezTo>
                <a:cubicBezTo>
                  <a:pt x="205726" y="11580"/>
                  <a:pt x="193524" y="8958"/>
                  <a:pt x="181429" y="5934"/>
                </a:cubicBezTo>
                <a:cubicBezTo>
                  <a:pt x="-52678" y="19704"/>
                  <a:pt x="56560" y="-34615"/>
                  <a:pt x="18143" y="42220"/>
                </a:cubicBezTo>
                <a:cubicBezTo>
                  <a:pt x="13267" y="51971"/>
                  <a:pt x="6048" y="60363"/>
                  <a:pt x="0" y="69434"/>
                </a:cubicBezTo>
                <a:cubicBezTo>
                  <a:pt x="3024" y="81529"/>
                  <a:pt x="4161" y="94260"/>
                  <a:pt x="9072" y="105720"/>
                </a:cubicBezTo>
                <a:cubicBezTo>
                  <a:pt x="13367" y="115741"/>
                  <a:pt x="27214" y="132934"/>
                  <a:pt x="27214" y="132934"/>
                </a:cubicBezTo>
                <a:lnTo>
                  <a:pt x="27214" y="13293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058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743AF0-08AD-324D-A429-3DA711EBE344}" type="slidenum">
              <a:rPr lang="en-US" altLang="ja-JP"/>
              <a:pPr>
                <a:defRPr/>
              </a:pPr>
              <a:t>6</a:t>
            </a:fld>
            <a:endParaRPr lang="en-US" altLang="ja-JP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1017587" y="1017587"/>
            <a:ext cx="7696200" cy="566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4787" name="Rectangle 3"/>
          <p:cNvSpPr>
            <a:spLocks noChangeArrowheads="1"/>
          </p:cNvSpPr>
          <p:nvPr/>
        </p:nvSpPr>
        <p:spPr bwMode="auto">
          <a:xfrm>
            <a:off x="3810000" y="5568950"/>
            <a:ext cx="3232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ja-JP" altLang="en-US">
                <a:latin typeface="Helvetica" charset="0"/>
                <a:ea typeface="ＭＳ ゴシック" charset="0"/>
                <a:cs typeface="ＭＳ ゴシック" charset="0"/>
              </a:rPr>
              <a:t>ホウレンソウの葉緑体</a:t>
            </a:r>
          </a:p>
        </p:txBody>
      </p:sp>
      <p:sp>
        <p:nvSpPr>
          <p:cNvPr id="374788" name="Rectangle 4"/>
          <p:cNvSpPr>
            <a:spLocks noChangeArrowheads="1"/>
          </p:cNvSpPr>
          <p:nvPr/>
        </p:nvSpPr>
        <p:spPr bwMode="auto">
          <a:xfrm>
            <a:off x="8874125" y="108251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endParaRPr lang="ja-JP" altLang="en-US" b="0"/>
          </a:p>
        </p:txBody>
      </p:sp>
      <p:sp>
        <p:nvSpPr>
          <p:cNvPr id="374789" name="Line 5"/>
          <p:cNvSpPr>
            <a:spLocks noChangeShapeType="1"/>
          </p:cNvSpPr>
          <p:nvPr/>
        </p:nvSpPr>
        <p:spPr bwMode="auto">
          <a:xfrm flipH="1">
            <a:off x="304800" y="0"/>
            <a:ext cx="228600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4790" name="Rectangle 6"/>
          <p:cNvSpPr>
            <a:spLocks noChangeArrowheads="1"/>
          </p:cNvSpPr>
          <p:nvPr/>
        </p:nvSpPr>
        <p:spPr bwMode="auto">
          <a:xfrm>
            <a:off x="381000" y="3213100"/>
            <a:ext cx="884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ja-JP">
                <a:latin typeface="Helvetica" charset="0"/>
                <a:ea typeface="ＭＳ ゴシック" charset="0"/>
                <a:cs typeface="ＭＳ ゴシック" charset="0"/>
              </a:rPr>
              <a:t>5 µm</a:t>
            </a:r>
            <a:endParaRPr lang="en-US" altLang="ja-JP" b="0">
              <a:latin typeface="Helvetica" charset="0"/>
              <a:ea typeface="ＭＳ ゴシック" charset="0"/>
              <a:cs typeface="ＭＳ ゴシック" charset="0"/>
            </a:endParaRPr>
          </a:p>
        </p:txBody>
      </p:sp>
      <p:sp>
        <p:nvSpPr>
          <p:cNvPr id="374791" name="Rectangle 7"/>
          <p:cNvSpPr>
            <a:spLocks noChangeArrowheads="1"/>
          </p:cNvSpPr>
          <p:nvPr/>
        </p:nvSpPr>
        <p:spPr bwMode="auto">
          <a:xfrm>
            <a:off x="1447800" y="3429000"/>
            <a:ext cx="4724400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ja-JP" altLang="en-US">
                <a:latin typeface="Helvetica" charset="0"/>
                <a:ea typeface="ＭＳ ゴシック" charset="0"/>
                <a:cs typeface="ＭＳ ゴシック" charset="0"/>
              </a:rPr>
              <a:t>ストロマ</a:t>
            </a:r>
            <a:endParaRPr lang="en-US" altLang="ja-JP">
              <a:latin typeface="Helvetica" charset="0"/>
              <a:ea typeface="ＭＳ ゴシック" charset="0"/>
              <a:cs typeface="ＭＳ ゴシック" charset="0"/>
            </a:endParaRPr>
          </a:p>
          <a:p>
            <a:pPr algn="l">
              <a:defRPr/>
            </a:pPr>
            <a:endParaRPr lang="en-US" altLang="ja-JP">
              <a:latin typeface="Helvetica" charset="0"/>
              <a:ea typeface="ＭＳ ゴシック" charset="0"/>
              <a:cs typeface="ＭＳ ゴシック" charset="0"/>
            </a:endParaRPr>
          </a:p>
          <a:p>
            <a:pPr algn="l">
              <a:defRPr/>
            </a:pPr>
            <a:endParaRPr lang="en-US" altLang="ja-JP">
              <a:latin typeface="Helvetica" charset="0"/>
              <a:ea typeface="ＭＳ ゴシック" charset="0"/>
              <a:cs typeface="ＭＳ ゴシック" charset="0"/>
            </a:endParaRPr>
          </a:p>
          <a:p>
            <a:pPr algn="l">
              <a:defRPr/>
            </a:pPr>
            <a:endParaRPr lang="en-US" altLang="ja-JP">
              <a:latin typeface="Helvetica" charset="0"/>
              <a:ea typeface="ＭＳ ゴシック" charset="0"/>
              <a:cs typeface="ＭＳ ゴシック" charset="0"/>
            </a:endParaRPr>
          </a:p>
          <a:p>
            <a:pPr algn="l">
              <a:defRPr/>
            </a:pPr>
            <a:r>
              <a:rPr lang="en-US" altLang="ja-JP">
                <a:latin typeface="Helvetica" charset="0"/>
                <a:ea typeface="ＭＳ ゴシック" charset="0"/>
                <a:cs typeface="ＭＳ ゴシック" charset="0"/>
              </a:rPr>
              <a:t>                               </a:t>
            </a:r>
            <a:r>
              <a:rPr lang="ja-JP" altLang="en-US">
                <a:latin typeface="Helvetica" charset="0"/>
                <a:ea typeface="ＭＳ ゴシック" charset="0"/>
                <a:cs typeface="ＭＳ ゴシック" charset="0"/>
              </a:rPr>
              <a:t>チラコイド膜</a:t>
            </a:r>
          </a:p>
        </p:txBody>
      </p:sp>
      <p:sp>
        <p:nvSpPr>
          <p:cNvPr id="374792" name="Line 8"/>
          <p:cNvSpPr>
            <a:spLocks noChangeShapeType="1"/>
          </p:cNvSpPr>
          <p:nvPr/>
        </p:nvSpPr>
        <p:spPr bwMode="auto">
          <a:xfrm>
            <a:off x="3733800" y="4038600"/>
            <a:ext cx="3048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4793" name="Line 9"/>
          <p:cNvSpPr>
            <a:spLocks noChangeShapeType="1"/>
          </p:cNvSpPr>
          <p:nvPr/>
        </p:nvSpPr>
        <p:spPr bwMode="auto">
          <a:xfrm>
            <a:off x="2743200" y="4876800"/>
            <a:ext cx="10668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4794" name="Rectangle 10"/>
          <p:cNvSpPr>
            <a:spLocks noChangeArrowheads="1"/>
          </p:cNvSpPr>
          <p:nvPr/>
        </p:nvSpPr>
        <p:spPr bwMode="auto">
          <a:xfrm>
            <a:off x="6477000" y="4730750"/>
            <a:ext cx="2012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ja-JP" altLang="en-US">
                <a:latin typeface="Helvetica" charset="0"/>
                <a:ea typeface="ＭＳ ゴシック" charset="0"/>
                <a:cs typeface="ＭＳ ゴシック" charset="0"/>
              </a:rPr>
              <a:t>グラナの拡大</a:t>
            </a:r>
          </a:p>
        </p:txBody>
      </p:sp>
      <p:sp>
        <p:nvSpPr>
          <p:cNvPr id="374795" name="Rectangle 11"/>
          <p:cNvSpPr>
            <a:spLocks noChangeArrowheads="1"/>
          </p:cNvSpPr>
          <p:nvPr/>
        </p:nvSpPr>
        <p:spPr bwMode="auto">
          <a:xfrm>
            <a:off x="0" y="-15875"/>
            <a:ext cx="5562600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ja-JP" altLang="en-US">
                <a:latin typeface="Helvetica" charset="0"/>
                <a:ea typeface="ＭＳ ゴシック" charset="0"/>
                <a:cs typeface="ＭＳ ゴシック" charset="0"/>
              </a:rPr>
              <a:t>細胞間隙　　　　　　　　　</a:t>
            </a:r>
            <a:r>
              <a:rPr lang="ja-JP" altLang="en-US" sz="2000">
                <a:latin typeface="Helvetica" charset="0"/>
                <a:ea typeface="ＭＳ ゴシック" charset="0"/>
                <a:cs typeface="ＭＳ ゴシック" charset="0"/>
              </a:rPr>
              <a:t>サイトゾル</a:t>
            </a:r>
            <a:endParaRPr lang="en-US" altLang="ja-JP" sz="2000">
              <a:latin typeface="Helvetica" charset="0"/>
              <a:ea typeface="ＭＳ ゴシック" charset="0"/>
              <a:cs typeface="ＭＳ ゴシック" charset="0"/>
            </a:endParaRPr>
          </a:p>
          <a:p>
            <a:pPr algn="l">
              <a:defRPr/>
            </a:pPr>
            <a:endParaRPr lang="en-US" altLang="ja-JP">
              <a:latin typeface="Helvetica" charset="0"/>
              <a:ea typeface="ＭＳ ゴシック" charset="0"/>
              <a:cs typeface="ＭＳ ゴシック" charset="0"/>
            </a:endParaRPr>
          </a:p>
          <a:p>
            <a:pPr algn="l">
              <a:defRPr/>
            </a:pPr>
            <a:r>
              <a:rPr lang="ja-JP" altLang="en-US">
                <a:latin typeface="Helvetica" charset="0"/>
                <a:ea typeface="ＭＳ ゴシック" charset="0"/>
                <a:cs typeface="ＭＳ ゴシック" charset="0"/>
              </a:rPr>
              <a:t>細胞壁</a:t>
            </a:r>
            <a:endParaRPr lang="en-US" altLang="ja-JP">
              <a:latin typeface="Helvetica" charset="0"/>
              <a:ea typeface="ＭＳ ゴシック" charset="0"/>
              <a:cs typeface="ＭＳ ゴシック" charset="0"/>
            </a:endParaRPr>
          </a:p>
          <a:p>
            <a:pPr algn="l">
              <a:defRPr/>
            </a:pPr>
            <a:endParaRPr lang="en-US" altLang="ja-JP">
              <a:latin typeface="Helvetica" charset="0"/>
              <a:ea typeface="ＭＳ ゴシック" charset="0"/>
              <a:cs typeface="ＭＳ ゴシック" charset="0"/>
            </a:endParaRPr>
          </a:p>
          <a:p>
            <a:pPr algn="l">
              <a:defRPr/>
            </a:pPr>
            <a:r>
              <a:rPr lang="ja-JP" altLang="en-US">
                <a:latin typeface="Helvetica" charset="0"/>
                <a:ea typeface="ＭＳ ゴシック" charset="0"/>
                <a:cs typeface="ＭＳ ゴシック" charset="0"/>
              </a:rPr>
              <a:t>細胞膜</a:t>
            </a:r>
            <a:endParaRPr lang="en-US" altLang="ja-JP">
              <a:latin typeface="Helvetica" charset="0"/>
              <a:ea typeface="ＭＳ ゴシック" charset="0"/>
              <a:cs typeface="ＭＳ ゴシック" charset="0"/>
            </a:endParaRPr>
          </a:p>
          <a:p>
            <a:pPr algn="l">
              <a:defRPr/>
            </a:pPr>
            <a:endParaRPr lang="en-US" altLang="ja-JP">
              <a:latin typeface="Helvetica" charset="0"/>
              <a:ea typeface="ＭＳ ゴシック" charset="0"/>
              <a:cs typeface="ＭＳ ゴシック" charset="0"/>
            </a:endParaRPr>
          </a:p>
          <a:p>
            <a:pPr algn="l">
              <a:defRPr/>
            </a:pPr>
            <a:r>
              <a:rPr lang="en-US" altLang="ja-JP">
                <a:latin typeface="Helvetica" charset="0"/>
                <a:ea typeface="ＭＳ ゴシック" charset="0"/>
                <a:cs typeface="ＭＳ ゴシック" charset="0"/>
              </a:rPr>
              <a:t>                                                          </a:t>
            </a:r>
          </a:p>
          <a:p>
            <a:pPr algn="l">
              <a:defRPr/>
            </a:pPr>
            <a:r>
              <a:rPr lang="en-US" altLang="ja-JP">
                <a:latin typeface="Helvetica" charset="0"/>
                <a:ea typeface="ＭＳ ゴシック" charset="0"/>
                <a:cs typeface="ＭＳ ゴシック" charset="0"/>
              </a:rPr>
              <a:t>             </a:t>
            </a:r>
            <a:r>
              <a:rPr lang="ja-JP" altLang="en-US">
                <a:latin typeface="Helvetica" charset="0"/>
                <a:ea typeface="ＭＳ ゴシック" charset="0"/>
                <a:cs typeface="ＭＳ ゴシック" charset="0"/>
              </a:rPr>
              <a:t>　　　　　　　　　　</a:t>
            </a:r>
            <a:endParaRPr lang="en-US" altLang="ja-JP">
              <a:latin typeface="Helvetica" charset="0"/>
              <a:ea typeface="ＭＳ ゴシック" charset="0"/>
              <a:cs typeface="ＭＳ ゴシック" charset="0"/>
            </a:endParaRPr>
          </a:p>
          <a:p>
            <a:pPr algn="l">
              <a:defRPr/>
            </a:pPr>
            <a:r>
              <a:rPr lang="ja-JP" altLang="en-US">
                <a:latin typeface="Helvetica" charset="0"/>
                <a:ea typeface="ＭＳ ゴシック" charset="0"/>
                <a:cs typeface="ＭＳ ゴシック" charset="0"/>
              </a:rPr>
              <a:t>　　　　　　　　　　　　　　包膜</a:t>
            </a:r>
            <a:endParaRPr lang="en-US" altLang="ja-JP">
              <a:latin typeface="Helvetica" charset="0"/>
              <a:ea typeface="ＭＳ ゴシック" charset="0"/>
              <a:cs typeface="ＭＳ ゴシック" charset="0"/>
            </a:endParaRPr>
          </a:p>
          <a:p>
            <a:pPr algn="l">
              <a:defRPr/>
            </a:pPr>
            <a:endParaRPr lang="en-US" altLang="ja-JP">
              <a:latin typeface="Helvetica" charset="0"/>
              <a:ea typeface="ＭＳ ゴシック" charset="0"/>
              <a:cs typeface="ＭＳ ゴシック" charset="0"/>
            </a:endParaRPr>
          </a:p>
          <a:p>
            <a:pPr algn="l">
              <a:defRPr/>
            </a:pPr>
            <a:r>
              <a:rPr lang="en-US" altLang="ja-JP">
                <a:latin typeface="Helvetica" charset="0"/>
                <a:ea typeface="ＭＳ ゴシック" charset="0"/>
                <a:cs typeface="ＭＳ ゴシック" charset="0"/>
              </a:rPr>
              <a:t>				</a:t>
            </a:r>
          </a:p>
        </p:txBody>
      </p:sp>
      <p:sp>
        <p:nvSpPr>
          <p:cNvPr id="374796" name="Line 12"/>
          <p:cNvSpPr>
            <a:spLocks noChangeShapeType="1"/>
          </p:cNvSpPr>
          <p:nvPr/>
        </p:nvSpPr>
        <p:spPr bwMode="auto">
          <a:xfrm>
            <a:off x="4114800" y="31242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4797" name="Line 13"/>
          <p:cNvSpPr>
            <a:spLocks noChangeShapeType="1"/>
          </p:cNvSpPr>
          <p:nvPr/>
        </p:nvSpPr>
        <p:spPr bwMode="auto">
          <a:xfrm>
            <a:off x="1066800" y="9906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4798" name="Line 14"/>
          <p:cNvSpPr>
            <a:spLocks noChangeShapeType="1"/>
          </p:cNvSpPr>
          <p:nvPr/>
        </p:nvSpPr>
        <p:spPr bwMode="auto">
          <a:xfrm>
            <a:off x="1016000" y="1682750"/>
            <a:ext cx="393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4799" name="Line 15"/>
          <p:cNvSpPr>
            <a:spLocks noChangeShapeType="1"/>
          </p:cNvSpPr>
          <p:nvPr/>
        </p:nvSpPr>
        <p:spPr bwMode="auto">
          <a:xfrm flipV="1">
            <a:off x="3581400" y="304800"/>
            <a:ext cx="457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4800" name="Rectangle 16"/>
          <p:cNvSpPr>
            <a:spLocks noChangeArrowheads="1"/>
          </p:cNvSpPr>
          <p:nvPr/>
        </p:nvSpPr>
        <p:spPr bwMode="auto">
          <a:xfrm>
            <a:off x="5267325" y="14303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endParaRPr lang="ja-JP" altLang="en-US" b="0">
              <a:latin typeface="Helvetica" charset="0"/>
              <a:ea typeface="ＭＳ ゴシック" charset="0"/>
              <a:cs typeface="ＭＳ ゴシック" charset="0"/>
            </a:endParaRPr>
          </a:p>
        </p:txBody>
      </p:sp>
      <p:sp>
        <p:nvSpPr>
          <p:cNvPr id="374801" name="Rectangle 17"/>
          <p:cNvSpPr>
            <a:spLocks noChangeArrowheads="1"/>
          </p:cNvSpPr>
          <p:nvPr/>
        </p:nvSpPr>
        <p:spPr bwMode="auto">
          <a:xfrm>
            <a:off x="9001125" y="39576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endParaRPr lang="ja-JP" altLang="en-US" b="0">
              <a:latin typeface="Helvetica" charset="0"/>
              <a:ea typeface="ＭＳ ゴシック" charset="0"/>
              <a:cs typeface="ＭＳ ゴシック" charset="0"/>
            </a:endParaRPr>
          </a:p>
        </p:txBody>
      </p:sp>
      <p:pic>
        <p:nvPicPr>
          <p:cNvPr id="17426" name="Picture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447800"/>
            <a:ext cx="4343400" cy="330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08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0D682F-EE50-6E43-9EFE-0790A0B9A83C}" type="slidenum">
              <a:rPr lang="en-US" altLang="ja-JP"/>
              <a:pPr>
                <a:defRPr/>
              </a:pPr>
              <a:t>7</a:t>
            </a:fld>
            <a:endParaRPr lang="en-US" altLang="ja-JP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00600" cy="392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3354388"/>
            <a:ext cx="4572000" cy="350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5812" name="Rectangle 4"/>
          <p:cNvSpPr>
            <a:spLocks noChangeArrowheads="1"/>
          </p:cNvSpPr>
          <p:nvPr/>
        </p:nvSpPr>
        <p:spPr bwMode="auto">
          <a:xfrm>
            <a:off x="7375525" y="21383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endParaRPr lang="ja-JP" altLang="en-US" b="0"/>
          </a:p>
        </p:txBody>
      </p:sp>
      <p:sp>
        <p:nvSpPr>
          <p:cNvPr id="375813" name="Oval 5"/>
          <p:cNvSpPr>
            <a:spLocks noChangeArrowheads="1"/>
          </p:cNvSpPr>
          <p:nvPr/>
        </p:nvSpPr>
        <p:spPr bwMode="auto">
          <a:xfrm>
            <a:off x="1047750" y="581025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14" name="Line 6"/>
          <p:cNvSpPr>
            <a:spLocks noChangeShapeType="1"/>
          </p:cNvSpPr>
          <p:nvPr/>
        </p:nvSpPr>
        <p:spPr bwMode="auto">
          <a:xfrm>
            <a:off x="1098550" y="548005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15" name="Line 7"/>
          <p:cNvSpPr>
            <a:spLocks noChangeShapeType="1"/>
          </p:cNvSpPr>
          <p:nvPr/>
        </p:nvSpPr>
        <p:spPr bwMode="auto">
          <a:xfrm>
            <a:off x="1165225" y="548640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16" name="Oval 8"/>
          <p:cNvSpPr>
            <a:spLocks noChangeArrowheads="1"/>
          </p:cNvSpPr>
          <p:nvPr/>
        </p:nvSpPr>
        <p:spPr bwMode="auto">
          <a:xfrm>
            <a:off x="1060450" y="49752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17" name="Line 9"/>
          <p:cNvSpPr>
            <a:spLocks noChangeShapeType="1"/>
          </p:cNvSpPr>
          <p:nvPr/>
        </p:nvSpPr>
        <p:spPr bwMode="auto">
          <a:xfrm>
            <a:off x="1101725" y="508952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18" name="Line 10"/>
          <p:cNvSpPr>
            <a:spLocks noChangeShapeType="1"/>
          </p:cNvSpPr>
          <p:nvPr/>
        </p:nvSpPr>
        <p:spPr bwMode="auto">
          <a:xfrm>
            <a:off x="1165225" y="508952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19" name="Oval 11"/>
          <p:cNvSpPr>
            <a:spLocks noChangeArrowheads="1"/>
          </p:cNvSpPr>
          <p:nvPr/>
        </p:nvSpPr>
        <p:spPr bwMode="auto">
          <a:xfrm>
            <a:off x="1216025" y="581025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20" name="Line 12"/>
          <p:cNvSpPr>
            <a:spLocks noChangeShapeType="1"/>
          </p:cNvSpPr>
          <p:nvPr/>
        </p:nvSpPr>
        <p:spPr bwMode="auto">
          <a:xfrm>
            <a:off x="1266825" y="548005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21" name="Line 13"/>
          <p:cNvSpPr>
            <a:spLocks noChangeShapeType="1"/>
          </p:cNvSpPr>
          <p:nvPr/>
        </p:nvSpPr>
        <p:spPr bwMode="auto">
          <a:xfrm>
            <a:off x="1333500" y="548640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22" name="Oval 14"/>
          <p:cNvSpPr>
            <a:spLocks noChangeArrowheads="1"/>
          </p:cNvSpPr>
          <p:nvPr/>
        </p:nvSpPr>
        <p:spPr bwMode="auto">
          <a:xfrm>
            <a:off x="1228725" y="49752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23" name="Line 15"/>
          <p:cNvSpPr>
            <a:spLocks noChangeShapeType="1"/>
          </p:cNvSpPr>
          <p:nvPr/>
        </p:nvSpPr>
        <p:spPr bwMode="auto">
          <a:xfrm>
            <a:off x="1270000" y="508952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24" name="Line 16"/>
          <p:cNvSpPr>
            <a:spLocks noChangeShapeType="1"/>
          </p:cNvSpPr>
          <p:nvPr/>
        </p:nvSpPr>
        <p:spPr bwMode="auto">
          <a:xfrm>
            <a:off x="1333500" y="508952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25" name="Oval 17"/>
          <p:cNvSpPr>
            <a:spLocks noChangeArrowheads="1"/>
          </p:cNvSpPr>
          <p:nvPr/>
        </p:nvSpPr>
        <p:spPr bwMode="auto">
          <a:xfrm>
            <a:off x="1387475" y="581025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26" name="Line 18"/>
          <p:cNvSpPr>
            <a:spLocks noChangeShapeType="1"/>
          </p:cNvSpPr>
          <p:nvPr/>
        </p:nvSpPr>
        <p:spPr bwMode="auto">
          <a:xfrm>
            <a:off x="1438275" y="548005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27" name="Line 19"/>
          <p:cNvSpPr>
            <a:spLocks noChangeShapeType="1"/>
          </p:cNvSpPr>
          <p:nvPr/>
        </p:nvSpPr>
        <p:spPr bwMode="auto">
          <a:xfrm>
            <a:off x="1504950" y="548640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28" name="Oval 20"/>
          <p:cNvSpPr>
            <a:spLocks noChangeArrowheads="1"/>
          </p:cNvSpPr>
          <p:nvPr/>
        </p:nvSpPr>
        <p:spPr bwMode="auto">
          <a:xfrm>
            <a:off x="1400175" y="49752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29" name="Line 21"/>
          <p:cNvSpPr>
            <a:spLocks noChangeShapeType="1"/>
          </p:cNvSpPr>
          <p:nvPr/>
        </p:nvSpPr>
        <p:spPr bwMode="auto">
          <a:xfrm>
            <a:off x="1441450" y="508952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30" name="Line 22"/>
          <p:cNvSpPr>
            <a:spLocks noChangeShapeType="1"/>
          </p:cNvSpPr>
          <p:nvPr/>
        </p:nvSpPr>
        <p:spPr bwMode="auto">
          <a:xfrm>
            <a:off x="1504950" y="508952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31" name="Oval 23"/>
          <p:cNvSpPr>
            <a:spLocks noChangeArrowheads="1"/>
          </p:cNvSpPr>
          <p:nvPr/>
        </p:nvSpPr>
        <p:spPr bwMode="auto">
          <a:xfrm>
            <a:off x="1558925" y="580707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32" name="Line 24"/>
          <p:cNvSpPr>
            <a:spLocks noChangeShapeType="1"/>
          </p:cNvSpPr>
          <p:nvPr/>
        </p:nvSpPr>
        <p:spPr bwMode="auto">
          <a:xfrm>
            <a:off x="1609725" y="547687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33" name="Line 25"/>
          <p:cNvSpPr>
            <a:spLocks noChangeShapeType="1"/>
          </p:cNvSpPr>
          <p:nvPr/>
        </p:nvSpPr>
        <p:spPr bwMode="auto">
          <a:xfrm>
            <a:off x="1676400" y="548322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34" name="Oval 26"/>
          <p:cNvSpPr>
            <a:spLocks noChangeArrowheads="1"/>
          </p:cNvSpPr>
          <p:nvPr/>
        </p:nvSpPr>
        <p:spPr bwMode="auto">
          <a:xfrm>
            <a:off x="1571625" y="497205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35" name="Line 27"/>
          <p:cNvSpPr>
            <a:spLocks noChangeShapeType="1"/>
          </p:cNvSpPr>
          <p:nvPr/>
        </p:nvSpPr>
        <p:spPr bwMode="auto">
          <a:xfrm>
            <a:off x="1612900" y="508635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36" name="Line 28"/>
          <p:cNvSpPr>
            <a:spLocks noChangeShapeType="1"/>
          </p:cNvSpPr>
          <p:nvPr/>
        </p:nvSpPr>
        <p:spPr bwMode="auto">
          <a:xfrm>
            <a:off x="1676400" y="508635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37" name="Oval 29"/>
          <p:cNvSpPr>
            <a:spLocks noChangeArrowheads="1"/>
          </p:cNvSpPr>
          <p:nvPr/>
        </p:nvSpPr>
        <p:spPr bwMode="auto">
          <a:xfrm>
            <a:off x="1727200" y="580707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38" name="Line 30"/>
          <p:cNvSpPr>
            <a:spLocks noChangeShapeType="1"/>
          </p:cNvSpPr>
          <p:nvPr/>
        </p:nvSpPr>
        <p:spPr bwMode="auto">
          <a:xfrm>
            <a:off x="1778000" y="547687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39" name="Line 31"/>
          <p:cNvSpPr>
            <a:spLocks noChangeShapeType="1"/>
          </p:cNvSpPr>
          <p:nvPr/>
        </p:nvSpPr>
        <p:spPr bwMode="auto">
          <a:xfrm>
            <a:off x="1844675" y="548322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40" name="Oval 32"/>
          <p:cNvSpPr>
            <a:spLocks noChangeArrowheads="1"/>
          </p:cNvSpPr>
          <p:nvPr/>
        </p:nvSpPr>
        <p:spPr bwMode="auto">
          <a:xfrm>
            <a:off x="1739900" y="497205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41" name="Line 33"/>
          <p:cNvSpPr>
            <a:spLocks noChangeShapeType="1"/>
          </p:cNvSpPr>
          <p:nvPr/>
        </p:nvSpPr>
        <p:spPr bwMode="auto">
          <a:xfrm>
            <a:off x="1781175" y="508635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42" name="Line 34"/>
          <p:cNvSpPr>
            <a:spLocks noChangeShapeType="1"/>
          </p:cNvSpPr>
          <p:nvPr/>
        </p:nvSpPr>
        <p:spPr bwMode="auto">
          <a:xfrm>
            <a:off x="1844675" y="508635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43" name="Oval 35"/>
          <p:cNvSpPr>
            <a:spLocks noChangeArrowheads="1"/>
          </p:cNvSpPr>
          <p:nvPr/>
        </p:nvSpPr>
        <p:spPr bwMode="auto">
          <a:xfrm>
            <a:off x="1898650" y="580707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44" name="Line 36"/>
          <p:cNvSpPr>
            <a:spLocks noChangeShapeType="1"/>
          </p:cNvSpPr>
          <p:nvPr/>
        </p:nvSpPr>
        <p:spPr bwMode="auto">
          <a:xfrm>
            <a:off x="1949450" y="547687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45" name="Line 37"/>
          <p:cNvSpPr>
            <a:spLocks noChangeShapeType="1"/>
          </p:cNvSpPr>
          <p:nvPr/>
        </p:nvSpPr>
        <p:spPr bwMode="auto">
          <a:xfrm>
            <a:off x="2016125" y="548322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46" name="Oval 38"/>
          <p:cNvSpPr>
            <a:spLocks noChangeArrowheads="1"/>
          </p:cNvSpPr>
          <p:nvPr/>
        </p:nvSpPr>
        <p:spPr bwMode="auto">
          <a:xfrm>
            <a:off x="1911350" y="497205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47" name="Line 39"/>
          <p:cNvSpPr>
            <a:spLocks noChangeShapeType="1"/>
          </p:cNvSpPr>
          <p:nvPr/>
        </p:nvSpPr>
        <p:spPr bwMode="auto">
          <a:xfrm>
            <a:off x="1952625" y="508635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48" name="Line 40"/>
          <p:cNvSpPr>
            <a:spLocks noChangeShapeType="1"/>
          </p:cNvSpPr>
          <p:nvPr/>
        </p:nvSpPr>
        <p:spPr bwMode="auto">
          <a:xfrm>
            <a:off x="2016125" y="508635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49" name="Oval 41"/>
          <p:cNvSpPr>
            <a:spLocks noChangeArrowheads="1"/>
          </p:cNvSpPr>
          <p:nvPr/>
        </p:nvSpPr>
        <p:spPr bwMode="auto">
          <a:xfrm>
            <a:off x="2066925" y="579437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50" name="Line 42"/>
          <p:cNvSpPr>
            <a:spLocks noChangeShapeType="1"/>
          </p:cNvSpPr>
          <p:nvPr/>
        </p:nvSpPr>
        <p:spPr bwMode="auto">
          <a:xfrm>
            <a:off x="2117725" y="546417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51" name="Line 43"/>
          <p:cNvSpPr>
            <a:spLocks noChangeShapeType="1"/>
          </p:cNvSpPr>
          <p:nvPr/>
        </p:nvSpPr>
        <p:spPr bwMode="auto">
          <a:xfrm>
            <a:off x="2184400" y="547052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52" name="Oval 44"/>
          <p:cNvSpPr>
            <a:spLocks noChangeArrowheads="1"/>
          </p:cNvSpPr>
          <p:nvPr/>
        </p:nvSpPr>
        <p:spPr bwMode="auto">
          <a:xfrm>
            <a:off x="2079625" y="495935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53" name="Line 45"/>
          <p:cNvSpPr>
            <a:spLocks noChangeShapeType="1"/>
          </p:cNvSpPr>
          <p:nvPr/>
        </p:nvSpPr>
        <p:spPr bwMode="auto">
          <a:xfrm>
            <a:off x="2120900" y="507365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54" name="Line 46"/>
          <p:cNvSpPr>
            <a:spLocks noChangeShapeType="1"/>
          </p:cNvSpPr>
          <p:nvPr/>
        </p:nvSpPr>
        <p:spPr bwMode="auto">
          <a:xfrm>
            <a:off x="2184400" y="507365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55" name="Oval 47"/>
          <p:cNvSpPr>
            <a:spLocks noChangeArrowheads="1"/>
          </p:cNvSpPr>
          <p:nvPr/>
        </p:nvSpPr>
        <p:spPr bwMode="auto">
          <a:xfrm>
            <a:off x="2235200" y="579437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56" name="Line 48"/>
          <p:cNvSpPr>
            <a:spLocks noChangeShapeType="1"/>
          </p:cNvSpPr>
          <p:nvPr/>
        </p:nvSpPr>
        <p:spPr bwMode="auto">
          <a:xfrm>
            <a:off x="2286000" y="546417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57" name="Line 49"/>
          <p:cNvSpPr>
            <a:spLocks noChangeShapeType="1"/>
          </p:cNvSpPr>
          <p:nvPr/>
        </p:nvSpPr>
        <p:spPr bwMode="auto">
          <a:xfrm>
            <a:off x="2352675" y="547052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58" name="Oval 50"/>
          <p:cNvSpPr>
            <a:spLocks noChangeArrowheads="1"/>
          </p:cNvSpPr>
          <p:nvPr/>
        </p:nvSpPr>
        <p:spPr bwMode="auto">
          <a:xfrm>
            <a:off x="2247900" y="495935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59" name="Line 51"/>
          <p:cNvSpPr>
            <a:spLocks noChangeShapeType="1"/>
          </p:cNvSpPr>
          <p:nvPr/>
        </p:nvSpPr>
        <p:spPr bwMode="auto">
          <a:xfrm>
            <a:off x="2289175" y="507365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60" name="Line 52"/>
          <p:cNvSpPr>
            <a:spLocks noChangeShapeType="1"/>
          </p:cNvSpPr>
          <p:nvPr/>
        </p:nvSpPr>
        <p:spPr bwMode="auto">
          <a:xfrm>
            <a:off x="2352675" y="507365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61" name="Oval 53"/>
          <p:cNvSpPr>
            <a:spLocks noChangeArrowheads="1"/>
          </p:cNvSpPr>
          <p:nvPr/>
        </p:nvSpPr>
        <p:spPr bwMode="auto">
          <a:xfrm>
            <a:off x="2406650" y="579437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62" name="Line 54"/>
          <p:cNvSpPr>
            <a:spLocks noChangeShapeType="1"/>
          </p:cNvSpPr>
          <p:nvPr/>
        </p:nvSpPr>
        <p:spPr bwMode="auto">
          <a:xfrm>
            <a:off x="2457450" y="546417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63" name="Line 55"/>
          <p:cNvSpPr>
            <a:spLocks noChangeShapeType="1"/>
          </p:cNvSpPr>
          <p:nvPr/>
        </p:nvSpPr>
        <p:spPr bwMode="auto">
          <a:xfrm>
            <a:off x="2524125" y="547052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64" name="Oval 56"/>
          <p:cNvSpPr>
            <a:spLocks noChangeArrowheads="1"/>
          </p:cNvSpPr>
          <p:nvPr/>
        </p:nvSpPr>
        <p:spPr bwMode="auto">
          <a:xfrm>
            <a:off x="2419350" y="495935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65" name="Line 57"/>
          <p:cNvSpPr>
            <a:spLocks noChangeShapeType="1"/>
          </p:cNvSpPr>
          <p:nvPr/>
        </p:nvSpPr>
        <p:spPr bwMode="auto">
          <a:xfrm>
            <a:off x="2460625" y="507365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66" name="Line 58"/>
          <p:cNvSpPr>
            <a:spLocks noChangeShapeType="1"/>
          </p:cNvSpPr>
          <p:nvPr/>
        </p:nvSpPr>
        <p:spPr bwMode="auto">
          <a:xfrm>
            <a:off x="2524125" y="507365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67" name="Oval 59"/>
          <p:cNvSpPr>
            <a:spLocks noChangeArrowheads="1"/>
          </p:cNvSpPr>
          <p:nvPr/>
        </p:nvSpPr>
        <p:spPr bwMode="auto">
          <a:xfrm>
            <a:off x="2571750" y="5791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68" name="Line 60"/>
          <p:cNvSpPr>
            <a:spLocks noChangeShapeType="1"/>
          </p:cNvSpPr>
          <p:nvPr/>
        </p:nvSpPr>
        <p:spPr bwMode="auto">
          <a:xfrm>
            <a:off x="2622550" y="546100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69" name="Line 61"/>
          <p:cNvSpPr>
            <a:spLocks noChangeShapeType="1"/>
          </p:cNvSpPr>
          <p:nvPr/>
        </p:nvSpPr>
        <p:spPr bwMode="auto">
          <a:xfrm>
            <a:off x="2689225" y="546735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70" name="Oval 62"/>
          <p:cNvSpPr>
            <a:spLocks noChangeArrowheads="1"/>
          </p:cNvSpPr>
          <p:nvPr/>
        </p:nvSpPr>
        <p:spPr bwMode="auto">
          <a:xfrm>
            <a:off x="2584450" y="495617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71" name="Line 63"/>
          <p:cNvSpPr>
            <a:spLocks noChangeShapeType="1"/>
          </p:cNvSpPr>
          <p:nvPr/>
        </p:nvSpPr>
        <p:spPr bwMode="auto">
          <a:xfrm>
            <a:off x="2625725" y="507047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72" name="Line 64"/>
          <p:cNvSpPr>
            <a:spLocks noChangeShapeType="1"/>
          </p:cNvSpPr>
          <p:nvPr/>
        </p:nvSpPr>
        <p:spPr bwMode="auto">
          <a:xfrm>
            <a:off x="2689225" y="507047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73" name="Oval 65"/>
          <p:cNvSpPr>
            <a:spLocks noChangeArrowheads="1"/>
          </p:cNvSpPr>
          <p:nvPr/>
        </p:nvSpPr>
        <p:spPr bwMode="auto">
          <a:xfrm>
            <a:off x="2740025" y="5791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74" name="Line 66"/>
          <p:cNvSpPr>
            <a:spLocks noChangeShapeType="1"/>
          </p:cNvSpPr>
          <p:nvPr/>
        </p:nvSpPr>
        <p:spPr bwMode="auto">
          <a:xfrm>
            <a:off x="2790825" y="546100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75" name="Line 67"/>
          <p:cNvSpPr>
            <a:spLocks noChangeShapeType="1"/>
          </p:cNvSpPr>
          <p:nvPr/>
        </p:nvSpPr>
        <p:spPr bwMode="auto">
          <a:xfrm>
            <a:off x="2857500" y="546735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76" name="Oval 68"/>
          <p:cNvSpPr>
            <a:spLocks noChangeArrowheads="1"/>
          </p:cNvSpPr>
          <p:nvPr/>
        </p:nvSpPr>
        <p:spPr bwMode="auto">
          <a:xfrm>
            <a:off x="2752725" y="495617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77" name="Line 69"/>
          <p:cNvSpPr>
            <a:spLocks noChangeShapeType="1"/>
          </p:cNvSpPr>
          <p:nvPr/>
        </p:nvSpPr>
        <p:spPr bwMode="auto">
          <a:xfrm>
            <a:off x="2794000" y="507047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78" name="Line 70"/>
          <p:cNvSpPr>
            <a:spLocks noChangeShapeType="1"/>
          </p:cNvSpPr>
          <p:nvPr/>
        </p:nvSpPr>
        <p:spPr bwMode="auto">
          <a:xfrm>
            <a:off x="2857500" y="507047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79" name="Oval 71"/>
          <p:cNvSpPr>
            <a:spLocks noChangeArrowheads="1"/>
          </p:cNvSpPr>
          <p:nvPr/>
        </p:nvSpPr>
        <p:spPr bwMode="auto">
          <a:xfrm>
            <a:off x="2911475" y="5791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80" name="Line 72"/>
          <p:cNvSpPr>
            <a:spLocks noChangeShapeType="1"/>
          </p:cNvSpPr>
          <p:nvPr/>
        </p:nvSpPr>
        <p:spPr bwMode="auto">
          <a:xfrm>
            <a:off x="2962275" y="546100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81" name="Line 73"/>
          <p:cNvSpPr>
            <a:spLocks noChangeShapeType="1"/>
          </p:cNvSpPr>
          <p:nvPr/>
        </p:nvSpPr>
        <p:spPr bwMode="auto">
          <a:xfrm>
            <a:off x="3028950" y="546735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82" name="Oval 74"/>
          <p:cNvSpPr>
            <a:spLocks noChangeArrowheads="1"/>
          </p:cNvSpPr>
          <p:nvPr/>
        </p:nvSpPr>
        <p:spPr bwMode="auto">
          <a:xfrm>
            <a:off x="2924175" y="495617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83" name="Line 75"/>
          <p:cNvSpPr>
            <a:spLocks noChangeShapeType="1"/>
          </p:cNvSpPr>
          <p:nvPr/>
        </p:nvSpPr>
        <p:spPr bwMode="auto">
          <a:xfrm>
            <a:off x="2965450" y="507047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84" name="Line 76"/>
          <p:cNvSpPr>
            <a:spLocks noChangeShapeType="1"/>
          </p:cNvSpPr>
          <p:nvPr/>
        </p:nvSpPr>
        <p:spPr bwMode="auto">
          <a:xfrm>
            <a:off x="3028950" y="507047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85" name="Oval 77"/>
          <p:cNvSpPr>
            <a:spLocks noChangeArrowheads="1"/>
          </p:cNvSpPr>
          <p:nvPr/>
        </p:nvSpPr>
        <p:spPr bwMode="auto">
          <a:xfrm>
            <a:off x="0" y="581025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86" name="Line 78"/>
          <p:cNvSpPr>
            <a:spLocks noChangeShapeType="1"/>
          </p:cNvSpPr>
          <p:nvPr/>
        </p:nvSpPr>
        <p:spPr bwMode="auto">
          <a:xfrm>
            <a:off x="50800" y="548005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87" name="Line 79"/>
          <p:cNvSpPr>
            <a:spLocks noChangeShapeType="1"/>
          </p:cNvSpPr>
          <p:nvPr/>
        </p:nvSpPr>
        <p:spPr bwMode="auto">
          <a:xfrm>
            <a:off x="117475" y="548640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88" name="Oval 80"/>
          <p:cNvSpPr>
            <a:spLocks noChangeArrowheads="1"/>
          </p:cNvSpPr>
          <p:nvPr/>
        </p:nvSpPr>
        <p:spPr bwMode="auto">
          <a:xfrm>
            <a:off x="12700" y="49752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89" name="Line 81"/>
          <p:cNvSpPr>
            <a:spLocks noChangeShapeType="1"/>
          </p:cNvSpPr>
          <p:nvPr/>
        </p:nvSpPr>
        <p:spPr bwMode="auto">
          <a:xfrm>
            <a:off x="53975" y="508952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90" name="Line 82"/>
          <p:cNvSpPr>
            <a:spLocks noChangeShapeType="1"/>
          </p:cNvSpPr>
          <p:nvPr/>
        </p:nvSpPr>
        <p:spPr bwMode="auto">
          <a:xfrm>
            <a:off x="117475" y="508952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91" name="Oval 83"/>
          <p:cNvSpPr>
            <a:spLocks noChangeArrowheads="1"/>
          </p:cNvSpPr>
          <p:nvPr/>
        </p:nvSpPr>
        <p:spPr bwMode="auto">
          <a:xfrm>
            <a:off x="168275" y="581025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92" name="Line 84"/>
          <p:cNvSpPr>
            <a:spLocks noChangeShapeType="1"/>
          </p:cNvSpPr>
          <p:nvPr/>
        </p:nvSpPr>
        <p:spPr bwMode="auto">
          <a:xfrm>
            <a:off x="219075" y="548005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93" name="Line 85"/>
          <p:cNvSpPr>
            <a:spLocks noChangeShapeType="1"/>
          </p:cNvSpPr>
          <p:nvPr/>
        </p:nvSpPr>
        <p:spPr bwMode="auto">
          <a:xfrm>
            <a:off x="285750" y="548640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94" name="Oval 86"/>
          <p:cNvSpPr>
            <a:spLocks noChangeArrowheads="1"/>
          </p:cNvSpPr>
          <p:nvPr/>
        </p:nvSpPr>
        <p:spPr bwMode="auto">
          <a:xfrm>
            <a:off x="180975" y="49752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95" name="Line 87"/>
          <p:cNvSpPr>
            <a:spLocks noChangeShapeType="1"/>
          </p:cNvSpPr>
          <p:nvPr/>
        </p:nvSpPr>
        <p:spPr bwMode="auto">
          <a:xfrm>
            <a:off x="222250" y="508952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96" name="Line 88"/>
          <p:cNvSpPr>
            <a:spLocks noChangeShapeType="1"/>
          </p:cNvSpPr>
          <p:nvPr/>
        </p:nvSpPr>
        <p:spPr bwMode="auto">
          <a:xfrm>
            <a:off x="285750" y="508952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97" name="Oval 89"/>
          <p:cNvSpPr>
            <a:spLocks noChangeArrowheads="1"/>
          </p:cNvSpPr>
          <p:nvPr/>
        </p:nvSpPr>
        <p:spPr bwMode="auto">
          <a:xfrm>
            <a:off x="339725" y="581025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98" name="Line 90"/>
          <p:cNvSpPr>
            <a:spLocks noChangeShapeType="1"/>
          </p:cNvSpPr>
          <p:nvPr/>
        </p:nvSpPr>
        <p:spPr bwMode="auto">
          <a:xfrm>
            <a:off x="390525" y="548005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899" name="Line 91"/>
          <p:cNvSpPr>
            <a:spLocks noChangeShapeType="1"/>
          </p:cNvSpPr>
          <p:nvPr/>
        </p:nvSpPr>
        <p:spPr bwMode="auto">
          <a:xfrm>
            <a:off x="457200" y="548640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00" name="Oval 92"/>
          <p:cNvSpPr>
            <a:spLocks noChangeArrowheads="1"/>
          </p:cNvSpPr>
          <p:nvPr/>
        </p:nvSpPr>
        <p:spPr bwMode="auto">
          <a:xfrm>
            <a:off x="352425" y="49752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01" name="Line 93"/>
          <p:cNvSpPr>
            <a:spLocks noChangeShapeType="1"/>
          </p:cNvSpPr>
          <p:nvPr/>
        </p:nvSpPr>
        <p:spPr bwMode="auto">
          <a:xfrm>
            <a:off x="393700" y="508952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02" name="Line 94"/>
          <p:cNvSpPr>
            <a:spLocks noChangeShapeType="1"/>
          </p:cNvSpPr>
          <p:nvPr/>
        </p:nvSpPr>
        <p:spPr bwMode="auto">
          <a:xfrm>
            <a:off x="457200" y="508952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03" name="Oval 95"/>
          <p:cNvSpPr>
            <a:spLocks noChangeArrowheads="1"/>
          </p:cNvSpPr>
          <p:nvPr/>
        </p:nvSpPr>
        <p:spPr bwMode="auto">
          <a:xfrm>
            <a:off x="511175" y="580707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04" name="Line 96"/>
          <p:cNvSpPr>
            <a:spLocks noChangeShapeType="1"/>
          </p:cNvSpPr>
          <p:nvPr/>
        </p:nvSpPr>
        <p:spPr bwMode="auto">
          <a:xfrm>
            <a:off x="561975" y="547687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05" name="Line 97"/>
          <p:cNvSpPr>
            <a:spLocks noChangeShapeType="1"/>
          </p:cNvSpPr>
          <p:nvPr/>
        </p:nvSpPr>
        <p:spPr bwMode="auto">
          <a:xfrm>
            <a:off x="628650" y="548322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06" name="Oval 98"/>
          <p:cNvSpPr>
            <a:spLocks noChangeArrowheads="1"/>
          </p:cNvSpPr>
          <p:nvPr/>
        </p:nvSpPr>
        <p:spPr bwMode="auto">
          <a:xfrm>
            <a:off x="523875" y="497205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07" name="Line 99"/>
          <p:cNvSpPr>
            <a:spLocks noChangeShapeType="1"/>
          </p:cNvSpPr>
          <p:nvPr/>
        </p:nvSpPr>
        <p:spPr bwMode="auto">
          <a:xfrm>
            <a:off x="565150" y="508635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08" name="Line 100"/>
          <p:cNvSpPr>
            <a:spLocks noChangeShapeType="1"/>
          </p:cNvSpPr>
          <p:nvPr/>
        </p:nvSpPr>
        <p:spPr bwMode="auto">
          <a:xfrm>
            <a:off x="628650" y="508635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09" name="Oval 101"/>
          <p:cNvSpPr>
            <a:spLocks noChangeArrowheads="1"/>
          </p:cNvSpPr>
          <p:nvPr/>
        </p:nvSpPr>
        <p:spPr bwMode="auto">
          <a:xfrm>
            <a:off x="679450" y="580707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10" name="Line 102"/>
          <p:cNvSpPr>
            <a:spLocks noChangeShapeType="1"/>
          </p:cNvSpPr>
          <p:nvPr/>
        </p:nvSpPr>
        <p:spPr bwMode="auto">
          <a:xfrm>
            <a:off x="730250" y="547687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11" name="Line 103"/>
          <p:cNvSpPr>
            <a:spLocks noChangeShapeType="1"/>
          </p:cNvSpPr>
          <p:nvPr/>
        </p:nvSpPr>
        <p:spPr bwMode="auto">
          <a:xfrm>
            <a:off x="796925" y="548322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12" name="Oval 104"/>
          <p:cNvSpPr>
            <a:spLocks noChangeArrowheads="1"/>
          </p:cNvSpPr>
          <p:nvPr/>
        </p:nvSpPr>
        <p:spPr bwMode="auto">
          <a:xfrm>
            <a:off x="692150" y="497205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13" name="Line 105"/>
          <p:cNvSpPr>
            <a:spLocks noChangeShapeType="1"/>
          </p:cNvSpPr>
          <p:nvPr/>
        </p:nvSpPr>
        <p:spPr bwMode="auto">
          <a:xfrm>
            <a:off x="733425" y="508635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14" name="Line 106"/>
          <p:cNvSpPr>
            <a:spLocks noChangeShapeType="1"/>
          </p:cNvSpPr>
          <p:nvPr/>
        </p:nvSpPr>
        <p:spPr bwMode="auto">
          <a:xfrm>
            <a:off x="796925" y="508635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15" name="Oval 107"/>
          <p:cNvSpPr>
            <a:spLocks noChangeArrowheads="1"/>
          </p:cNvSpPr>
          <p:nvPr/>
        </p:nvSpPr>
        <p:spPr bwMode="auto">
          <a:xfrm>
            <a:off x="850900" y="580707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16" name="Line 108"/>
          <p:cNvSpPr>
            <a:spLocks noChangeShapeType="1"/>
          </p:cNvSpPr>
          <p:nvPr/>
        </p:nvSpPr>
        <p:spPr bwMode="auto">
          <a:xfrm>
            <a:off x="901700" y="547687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17" name="Line 109"/>
          <p:cNvSpPr>
            <a:spLocks noChangeShapeType="1"/>
          </p:cNvSpPr>
          <p:nvPr/>
        </p:nvSpPr>
        <p:spPr bwMode="auto">
          <a:xfrm>
            <a:off x="968375" y="5483225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18" name="Line 110"/>
          <p:cNvSpPr>
            <a:spLocks noChangeShapeType="1"/>
          </p:cNvSpPr>
          <p:nvPr/>
        </p:nvSpPr>
        <p:spPr bwMode="auto">
          <a:xfrm>
            <a:off x="904875" y="508635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19" name="Line 111"/>
          <p:cNvSpPr>
            <a:spLocks noChangeShapeType="1"/>
          </p:cNvSpPr>
          <p:nvPr/>
        </p:nvSpPr>
        <p:spPr bwMode="auto">
          <a:xfrm>
            <a:off x="968375" y="5086350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20" name="Oval 112"/>
          <p:cNvSpPr>
            <a:spLocks noChangeArrowheads="1"/>
          </p:cNvSpPr>
          <p:nvPr/>
        </p:nvSpPr>
        <p:spPr bwMode="auto">
          <a:xfrm>
            <a:off x="852488" y="4964113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21" name="Oval 113"/>
          <p:cNvSpPr>
            <a:spLocks noChangeArrowheads="1"/>
          </p:cNvSpPr>
          <p:nvPr/>
        </p:nvSpPr>
        <p:spPr bwMode="auto">
          <a:xfrm>
            <a:off x="7380288" y="5776913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22" name="Line 114"/>
          <p:cNvSpPr>
            <a:spLocks noChangeShapeType="1"/>
          </p:cNvSpPr>
          <p:nvPr/>
        </p:nvSpPr>
        <p:spPr bwMode="auto">
          <a:xfrm>
            <a:off x="7431088" y="544671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23" name="Line 115"/>
          <p:cNvSpPr>
            <a:spLocks noChangeShapeType="1"/>
          </p:cNvSpPr>
          <p:nvPr/>
        </p:nvSpPr>
        <p:spPr bwMode="auto">
          <a:xfrm>
            <a:off x="7497763" y="545306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24" name="Oval 116"/>
          <p:cNvSpPr>
            <a:spLocks noChangeArrowheads="1"/>
          </p:cNvSpPr>
          <p:nvPr/>
        </p:nvSpPr>
        <p:spPr bwMode="auto">
          <a:xfrm>
            <a:off x="7392988" y="4941888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25" name="Line 117"/>
          <p:cNvSpPr>
            <a:spLocks noChangeShapeType="1"/>
          </p:cNvSpPr>
          <p:nvPr/>
        </p:nvSpPr>
        <p:spPr bwMode="auto">
          <a:xfrm>
            <a:off x="7434263" y="505618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26" name="Line 118"/>
          <p:cNvSpPr>
            <a:spLocks noChangeShapeType="1"/>
          </p:cNvSpPr>
          <p:nvPr/>
        </p:nvSpPr>
        <p:spPr bwMode="auto">
          <a:xfrm>
            <a:off x="7497763" y="505618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27" name="Oval 119"/>
          <p:cNvSpPr>
            <a:spLocks noChangeArrowheads="1"/>
          </p:cNvSpPr>
          <p:nvPr/>
        </p:nvSpPr>
        <p:spPr bwMode="auto">
          <a:xfrm>
            <a:off x="7548563" y="5776913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28" name="Line 120"/>
          <p:cNvSpPr>
            <a:spLocks noChangeShapeType="1"/>
          </p:cNvSpPr>
          <p:nvPr/>
        </p:nvSpPr>
        <p:spPr bwMode="auto">
          <a:xfrm>
            <a:off x="7599363" y="544671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29" name="Line 121"/>
          <p:cNvSpPr>
            <a:spLocks noChangeShapeType="1"/>
          </p:cNvSpPr>
          <p:nvPr/>
        </p:nvSpPr>
        <p:spPr bwMode="auto">
          <a:xfrm>
            <a:off x="7666038" y="545306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30" name="Oval 122"/>
          <p:cNvSpPr>
            <a:spLocks noChangeArrowheads="1"/>
          </p:cNvSpPr>
          <p:nvPr/>
        </p:nvSpPr>
        <p:spPr bwMode="auto">
          <a:xfrm>
            <a:off x="7561263" y="4941888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31" name="Line 123"/>
          <p:cNvSpPr>
            <a:spLocks noChangeShapeType="1"/>
          </p:cNvSpPr>
          <p:nvPr/>
        </p:nvSpPr>
        <p:spPr bwMode="auto">
          <a:xfrm>
            <a:off x="7602538" y="505618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32" name="Line 124"/>
          <p:cNvSpPr>
            <a:spLocks noChangeShapeType="1"/>
          </p:cNvSpPr>
          <p:nvPr/>
        </p:nvSpPr>
        <p:spPr bwMode="auto">
          <a:xfrm>
            <a:off x="7666038" y="505618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33" name="Oval 125"/>
          <p:cNvSpPr>
            <a:spLocks noChangeArrowheads="1"/>
          </p:cNvSpPr>
          <p:nvPr/>
        </p:nvSpPr>
        <p:spPr bwMode="auto">
          <a:xfrm>
            <a:off x="7720013" y="5776913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34" name="Line 126"/>
          <p:cNvSpPr>
            <a:spLocks noChangeShapeType="1"/>
          </p:cNvSpPr>
          <p:nvPr/>
        </p:nvSpPr>
        <p:spPr bwMode="auto">
          <a:xfrm>
            <a:off x="7770813" y="544671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35" name="Line 127"/>
          <p:cNvSpPr>
            <a:spLocks noChangeShapeType="1"/>
          </p:cNvSpPr>
          <p:nvPr/>
        </p:nvSpPr>
        <p:spPr bwMode="auto">
          <a:xfrm>
            <a:off x="7837488" y="545306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36" name="Oval 128"/>
          <p:cNvSpPr>
            <a:spLocks noChangeArrowheads="1"/>
          </p:cNvSpPr>
          <p:nvPr/>
        </p:nvSpPr>
        <p:spPr bwMode="auto">
          <a:xfrm>
            <a:off x="7732713" y="4941888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37" name="Line 129"/>
          <p:cNvSpPr>
            <a:spLocks noChangeShapeType="1"/>
          </p:cNvSpPr>
          <p:nvPr/>
        </p:nvSpPr>
        <p:spPr bwMode="auto">
          <a:xfrm>
            <a:off x="7773988" y="505618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38" name="Line 130"/>
          <p:cNvSpPr>
            <a:spLocks noChangeShapeType="1"/>
          </p:cNvSpPr>
          <p:nvPr/>
        </p:nvSpPr>
        <p:spPr bwMode="auto">
          <a:xfrm>
            <a:off x="7837488" y="505618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39" name="Oval 131"/>
          <p:cNvSpPr>
            <a:spLocks noChangeArrowheads="1"/>
          </p:cNvSpPr>
          <p:nvPr/>
        </p:nvSpPr>
        <p:spPr bwMode="auto">
          <a:xfrm>
            <a:off x="7891463" y="5773738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40" name="Line 132"/>
          <p:cNvSpPr>
            <a:spLocks noChangeShapeType="1"/>
          </p:cNvSpPr>
          <p:nvPr/>
        </p:nvSpPr>
        <p:spPr bwMode="auto">
          <a:xfrm>
            <a:off x="7942263" y="544353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41" name="Line 133"/>
          <p:cNvSpPr>
            <a:spLocks noChangeShapeType="1"/>
          </p:cNvSpPr>
          <p:nvPr/>
        </p:nvSpPr>
        <p:spPr bwMode="auto">
          <a:xfrm>
            <a:off x="8008938" y="544988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42" name="Oval 134"/>
          <p:cNvSpPr>
            <a:spLocks noChangeArrowheads="1"/>
          </p:cNvSpPr>
          <p:nvPr/>
        </p:nvSpPr>
        <p:spPr bwMode="auto">
          <a:xfrm>
            <a:off x="7904163" y="4938713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43" name="Line 135"/>
          <p:cNvSpPr>
            <a:spLocks noChangeShapeType="1"/>
          </p:cNvSpPr>
          <p:nvPr/>
        </p:nvSpPr>
        <p:spPr bwMode="auto">
          <a:xfrm>
            <a:off x="7945438" y="505301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44" name="Line 136"/>
          <p:cNvSpPr>
            <a:spLocks noChangeShapeType="1"/>
          </p:cNvSpPr>
          <p:nvPr/>
        </p:nvSpPr>
        <p:spPr bwMode="auto">
          <a:xfrm>
            <a:off x="8008938" y="505301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45" name="Oval 137"/>
          <p:cNvSpPr>
            <a:spLocks noChangeArrowheads="1"/>
          </p:cNvSpPr>
          <p:nvPr/>
        </p:nvSpPr>
        <p:spPr bwMode="auto">
          <a:xfrm>
            <a:off x="8059738" y="5773738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46" name="Line 138"/>
          <p:cNvSpPr>
            <a:spLocks noChangeShapeType="1"/>
          </p:cNvSpPr>
          <p:nvPr/>
        </p:nvSpPr>
        <p:spPr bwMode="auto">
          <a:xfrm>
            <a:off x="8110538" y="544353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47" name="Line 139"/>
          <p:cNvSpPr>
            <a:spLocks noChangeShapeType="1"/>
          </p:cNvSpPr>
          <p:nvPr/>
        </p:nvSpPr>
        <p:spPr bwMode="auto">
          <a:xfrm>
            <a:off x="8177213" y="544988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48" name="Oval 140"/>
          <p:cNvSpPr>
            <a:spLocks noChangeArrowheads="1"/>
          </p:cNvSpPr>
          <p:nvPr/>
        </p:nvSpPr>
        <p:spPr bwMode="auto">
          <a:xfrm>
            <a:off x="8072438" y="4938713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49" name="Line 141"/>
          <p:cNvSpPr>
            <a:spLocks noChangeShapeType="1"/>
          </p:cNvSpPr>
          <p:nvPr/>
        </p:nvSpPr>
        <p:spPr bwMode="auto">
          <a:xfrm>
            <a:off x="8113713" y="505301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50" name="Line 142"/>
          <p:cNvSpPr>
            <a:spLocks noChangeShapeType="1"/>
          </p:cNvSpPr>
          <p:nvPr/>
        </p:nvSpPr>
        <p:spPr bwMode="auto">
          <a:xfrm>
            <a:off x="8177213" y="505301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51" name="Oval 143"/>
          <p:cNvSpPr>
            <a:spLocks noChangeArrowheads="1"/>
          </p:cNvSpPr>
          <p:nvPr/>
        </p:nvSpPr>
        <p:spPr bwMode="auto">
          <a:xfrm>
            <a:off x="8231188" y="5773738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52" name="Line 144"/>
          <p:cNvSpPr>
            <a:spLocks noChangeShapeType="1"/>
          </p:cNvSpPr>
          <p:nvPr/>
        </p:nvSpPr>
        <p:spPr bwMode="auto">
          <a:xfrm>
            <a:off x="8281988" y="544353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53" name="Line 145"/>
          <p:cNvSpPr>
            <a:spLocks noChangeShapeType="1"/>
          </p:cNvSpPr>
          <p:nvPr/>
        </p:nvSpPr>
        <p:spPr bwMode="auto">
          <a:xfrm>
            <a:off x="8348663" y="544988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54" name="Oval 146"/>
          <p:cNvSpPr>
            <a:spLocks noChangeArrowheads="1"/>
          </p:cNvSpPr>
          <p:nvPr/>
        </p:nvSpPr>
        <p:spPr bwMode="auto">
          <a:xfrm>
            <a:off x="8243888" y="4938713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55" name="Line 147"/>
          <p:cNvSpPr>
            <a:spLocks noChangeShapeType="1"/>
          </p:cNvSpPr>
          <p:nvPr/>
        </p:nvSpPr>
        <p:spPr bwMode="auto">
          <a:xfrm>
            <a:off x="8285163" y="505301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56" name="Line 148"/>
          <p:cNvSpPr>
            <a:spLocks noChangeShapeType="1"/>
          </p:cNvSpPr>
          <p:nvPr/>
        </p:nvSpPr>
        <p:spPr bwMode="auto">
          <a:xfrm>
            <a:off x="8348663" y="505301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57" name="Oval 149"/>
          <p:cNvSpPr>
            <a:spLocks noChangeArrowheads="1"/>
          </p:cNvSpPr>
          <p:nvPr/>
        </p:nvSpPr>
        <p:spPr bwMode="auto">
          <a:xfrm>
            <a:off x="8399463" y="5761038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58" name="Line 150"/>
          <p:cNvSpPr>
            <a:spLocks noChangeShapeType="1"/>
          </p:cNvSpPr>
          <p:nvPr/>
        </p:nvSpPr>
        <p:spPr bwMode="auto">
          <a:xfrm>
            <a:off x="8450263" y="543083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59" name="Line 151"/>
          <p:cNvSpPr>
            <a:spLocks noChangeShapeType="1"/>
          </p:cNvSpPr>
          <p:nvPr/>
        </p:nvSpPr>
        <p:spPr bwMode="auto">
          <a:xfrm>
            <a:off x="8516938" y="543718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60" name="Oval 152"/>
          <p:cNvSpPr>
            <a:spLocks noChangeArrowheads="1"/>
          </p:cNvSpPr>
          <p:nvPr/>
        </p:nvSpPr>
        <p:spPr bwMode="auto">
          <a:xfrm>
            <a:off x="8412163" y="4926013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61" name="Line 153"/>
          <p:cNvSpPr>
            <a:spLocks noChangeShapeType="1"/>
          </p:cNvSpPr>
          <p:nvPr/>
        </p:nvSpPr>
        <p:spPr bwMode="auto">
          <a:xfrm>
            <a:off x="8453438" y="504031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62" name="Line 154"/>
          <p:cNvSpPr>
            <a:spLocks noChangeShapeType="1"/>
          </p:cNvSpPr>
          <p:nvPr/>
        </p:nvSpPr>
        <p:spPr bwMode="auto">
          <a:xfrm>
            <a:off x="8516938" y="504031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63" name="Oval 155"/>
          <p:cNvSpPr>
            <a:spLocks noChangeArrowheads="1"/>
          </p:cNvSpPr>
          <p:nvPr/>
        </p:nvSpPr>
        <p:spPr bwMode="auto">
          <a:xfrm>
            <a:off x="8567738" y="5761038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64" name="Line 156"/>
          <p:cNvSpPr>
            <a:spLocks noChangeShapeType="1"/>
          </p:cNvSpPr>
          <p:nvPr/>
        </p:nvSpPr>
        <p:spPr bwMode="auto">
          <a:xfrm>
            <a:off x="8618538" y="543083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65" name="Line 157"/>
          <p:cNvSpPr>
            <a:spLocks noChangeShapeType="1"/>
          </p:cNvSpPr>
          <p:nvPr/>
        </p:nvSpPr>
        <p:spPr bwMode="auto">
          <a:xfrm>
            <a:off x="8685213" y="543718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66" name="Oval 158"/>
          <p:cNvSpPr>
            <a:spLocks noChangeArrowheads="1"/>
          </p:cNvSpPr>
          <p:nvPr/>
        </p:nvSpPr>
        <p:spPr bwMode="auto">
          <a:xfrm>
            <a:off x="8580438" y="4926013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67" name="Line 159"/>
          <p:cNvSpPr>
            <a:spLocks noChangeShapeType="1"/>
          </p:cNvSpPr>
          <p:nvPr/>
        </p:nvSpPr>
        <p:spPr bwMode="auto">
          <a:xfrm>
            <a:off x="8621713" y="504031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68" name="Line 160"/>
          <p:cNvSpPr>
            <a:spLocks noChangeShapeType="1"/>
          </p:cNvSpPr>
          <p:nvPr/>
        </p:nvSpPr>
        <p:spPr bwMode="auto">
          <a:xfrm>
            <a:off x="8685213" y="504031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69" name="Oval 161"/>
          <p:cNvSpPr>
            <a:spLocks noChangeArrowheads="1"/>
          </p:cNvSpPr>
          <p:nvPr/>
        </p:nvSpPr>
        <p:spPr bwMode="auto">
          <a:xfrm>
            <a:off x="8739188" y="5761038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70" name="Line 162"/>
          <p:cNvSpPr>
            <a:spLocks noChangeShapeType="1"/>
          </p:cNvSpPr>
          <p:nvPr/>
        </p:nvSpPr>
        <p:spPr bwMode="auto">
          <a:xfrm>
            <a:off x="8789988" y="543083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71" name="Line 163"/>
          <p:cNvSpPr>
            <a:spLocks noChangeShapeType="1"/>
          </p:cNvSpPr>
          <p:nvPr/>
        </p:nvSpPr>
        <p:spPr bwMode="auto">
          <a:xfrm>
            <a:off x="8856663" y="543718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72" name="Oval 164"/>
          <p:cNvSpPr>
            <a:spLocks noChangeArrowheads="1"/>
          </p:cNvSpPr>
          <p:nvPr/>
        </p:nvSpPr>
        <p:spPr bwMode="auto">
          <a:xfrm>
            <a:off x="8751888" y="4926013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73" name="Line 165"/>
          <p:cNvSpPr>
            <a:spLocks noChangeShapeType="1"/>
          </p:cNvSpPr>
          <p:nvPr/>
        </p:nvSpPr>
        <p:spPr bwMode="auto">
          <a:xfrm>
            <a:off x="8793163" y="504031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74" name="Line 166"/>
          <p:cNvSpPr>
            <a:spLocks noChangeShapeType="1"/>
          </p:cNvSpPr>
          <p:nvPr/>
        </p:nvSpPr>
        <p:spPr bwMode="auto">
          <a:xfrm>
            <a:off x="8856663" y="504031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75" name="Oval 167"/>
          <p:cNvSpPr>
            <a:spLocks noChangeArrowheads="1"/>
          </p:cNvSpPr>
          <p:nvPr/>
        </p:nvSpPr>
        <p:spPr bwMode="auto">
          <a:xfrm>
            <a:off x="8904288" y="5757863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76" name="Line 168"/>
          <p:cNvSpPr>
            <a:spLocks noChangeShapeType="1"/>
          </p:cNvSpPr>
          <p:nvPr/>
        </p:nvSpPr>
        <p:spPr bwMode="auto">
          <a:xfrm>
            <a:off x="8955088" y="542766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77" name="Line 169"/>
          <p:cNvSpPr>
            <a:spLocks noChangeShapeType="1"/>
          </p:cNvSpPr>
          <p:nvPr/>
        </p:nvSpPr>
        <p:spPr bwMode="auto">
          <a:xfrm>
            <a:off x="9021763" y="543401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78" name="Oval 170"/>
          <p:cNvSpPr>
            <a:spLocks noChangeArrowheads="1"/>
          </p:cNvSpPr>
          <p:nvPr/>
        </p:nvSpPr>
        <p:spPr bwMode="auto">
          <a:xfrm>
            <a:off x="8916988" y="4922838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79" name="Line 171"/>
          <p:cNvSpPr>
            <a:spLocks noChangeShapeType="1"/>
          </p:cNvSpPr>
          <p:nvPr/>
        </p:nvSpPr>
        <p:spPr bwMode="auto">
          <a:xfrm>
            <a:off x="8958263" y="503713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80" name="Line 172"/>
          <p:cNvSpPr>
            <a:spLocks noChangeShapeType="1"/>
          </p:cNvSpPr>
          <p:nvPr/>
        </p:nvSpPr>
        <p:spPr bwMode="auto">
          <a:xfrm>
            <a:off x="9021763" y="503713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81" name="Oval 173"/>
          <p:cNvSpPr>
            <a:spLocks noChangeArrowheads="1"/>
          </p:cNvSpPr>
          <p:nvPr/>
        </p:nvSpPr>
        <p:spPr bwMode="auto">
          <a:xfrm>
            <a:off x="9072563" y="5757863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82" name="Line 174"/>
          <p:cNvSpPr>
            <a:spLocks noChangeShapeType="1"/>
          </p:cNvSpPr>
          <p:nvPr/>
        </p:nvSpPr>
        <p:spPr bwMode="auto">
          <a:xfrm>
            <a:off x="9123363" y="542766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83" name="Line 175"/>
          <p:cNvSpPr>
            <a:spLocks noChangeShapeType="1"/>
          </p:cNvSpPr>
          <p:nvPr/>
        </p:nvSpPr>
        <p:spPr bwMode="auto">
          <a:xfrm>
            <a:off x="9190038" y="543401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84" name="Oval 176"/>
          <p:cNvSpPr>
            <a:spLocks noChangeArrowheads="1"/>
          </p:cNvSpPr>
          <p:nvPr/>
        </p:nvSpPr>
        <p:spPr bwMode="auto">
          <a:xfrm>
            <a:off x="9085263" y="4922838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85" name="Line 177"/>
          <p:cNvSpPr>
            <a:spLocks noChangeShapeType="1"/>
          </p:cNvSpPr>
          <p:nvPr/>
        </p:nvSpPr>
        <p:spPr bwMode="auto">
          <a:xfrm>
            <a:off x="9126538" y="503713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86" name="Line 178"/>
          <p:cNvSpPr>
            <a:spLocks noChangeShapeType="1"/>
          </p:cNvSpPr>
          <p:nvPr/>
        </p:nvSpPr>
        <p:spPr bwMode="auto">
          <a:xfrm>
            <a:off x="9190038" y="503713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87" name="Oval 179"/>
          <p:cNvSpPr>
            <a:spLocks noChangeArrowheads="1"/>
          </p:cNvSpPr>
          <p:nvPr/>
        </p:nvSpPr>
        <p:spPr bwMode="auto">
          <a:xfrm>
            <a:off x="9244013" y="5757863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88" name="Line 180"/>
          <p:cNvSpPr>
            <a:spLocks noChangeShapeType="1"/>
          </p:cNvSpPr>
          <p:nvPr/>
        </p:nvSpPr>
        <p:spPr bwMode="auto">
          <a:xfrm>
            <a:off x="9294813" y="5427663"/>
            <a:ext cx="28575" cy="409575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89" name="Line 181"/>
          <p:cNvSpPr>
            <a:spLocks noChangeShapeType="1"/>
          </p:cNvSpPr>
          <p:nvPr/>
        </p:nvSpPr>
        <p:spPr bwMode="auto">
          <a:xfrm>
            <a:off x="9361488" y="543401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90" name="Oval 182"/>
          <p:cNvSpPr>
            <a:spLocks noChangeArrowheads="1"/>
          </p:cNvSpPr>
          <p:nvPr/>
        </p:nvSpPr>
        <p:spPr bwMode="auto">
          <a:xfrm>
            <a:off x="9256713" y="4922838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91" name="Line 183"/>
          <p:cNvSpPr>
            <a:spLocks noChangeShapeType="1"/>
          </p:cNvSpPr>
          <p:nvPr/>
        </p:nvSpPr>
        <p:spPr bwMode="auto">
          <a:xfrm>
            <a:off x="9297988" y="503713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92" name="Line 184"/>
          <p:cNvSpPr>
            <a:spLocks noChangeShapeType="1"/>
          </p:cNvSpPr>
          <p:nvPr/>
        </p:nvSpPr>
        <p:spPr bwMode="auto">
          <a:xfrm>
            <a:off x="9361488" y="503713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93" name="Oval 185"/>
          <p:cNvSpPr>
            <a:spLocks noChangeArrowheads="1"/>
          </p:cNvSpPr>
          <p:nvPr/>
        </p:nvSpPr>
        <p:spPr bwMode="auto">
          <a:xfrm>
            <a:off x="6332538" y="5776913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94" name="Line 186"/>
          <p:cNvSpPr>
            <a:spLocks noChangeShapeType="1"/>
          </p:cNvSpPr>
          <p:nvPr/>
        </p:nvSpPr>
        <p:spPr bwMode="auto">
          <a:xfrm>
            <a:off x="6383338" y="544671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95" name="Line 187"/>
          <p:cNvSpPr>
            <a:spLocks noChangeShapeType="1"/>
          </p:cNvSpPr>
          <p:nvPr/>
        </p:nvSpPr>
        <p:spPr bwMode="auto">
          <a:xfrm>
            <a:off x="6450013" y="545306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96" name="Oval 188"/>
          <p:cNvSpPr>
            <a:spLocks noChangeArrowheads="1"/>
          </p:cNvSpPr>
          <p:nvPr/>
        </p:nvSpPr>
        <p:spPr bwMode="auto">
          <a:xfrm>
            <a:off x="6345238" y="4941888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97" name="Line 189"/>
          <p:cNvSpPr>
            <a:spLocks noChangeShapeType="1"/>
          </p:cNvSpPr>
          <p:nvPr/>
        </p:nvSpPr>
        <p:spPr bwMode="auto">
          <a:xfrm>
            <a:off x="6386513" y="505618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98" name="Line 190"/>
          <p:cNvSpPr>
            <a:spLocks noChangeShapeType="1"/>
          </p:cNvSpPr>
          <p:nvPr/>
        </p:nvSpPr>
        <p:spPr bwMode="auto">
          <a:xfrm>
            <a:off x="6450013" y="505618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5999" name="Oval 191"/>
          <p:cNvSpPr>
            <a:spLocks noChangeArrowheads="1"/>
          </p:cNvSpPr>
          <p:nvPr/>
        </p:nvSpPr>
        <p:spPr bwMode="auto">
          <a:xfrm>
            <a:off x="6500813" y="5776913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00" name="Line 192"/>
          <p:cNvSpPr>
            <a:spLocks noChangeShapeType="1"/>
          </p:cNvSpPr>
          <p:nvPr/>
        </p:nvSpPr>
        <p:spPr bwMode="auto">
          <a:xfrm>
            <a:off x="6551613" y="544671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01" name="Line 193"/>
          <p:cNvSpPr>
            <a:spLocks noChangeShapeType="1"/>
          </p:cNvSpPr>
          <p:nvPr/>
        </p:nvSpPr>
        <p:spPr bwMode="auto">
          <a:xfrm>
            <a:off x="6618288" y="545306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02" name="Oval 194"/>
          <p:cNvSpPr>
            <a:spLocks noChangeArrowheads="1"/>
          </p:cNvSpPr>
          <p:nvPr/>
        </p:nvSpPr>
        <p:spPr bwMode="auto">
          <a:xfrm>
            <a:off x="6513513" y="4941888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03" name="Line 195"/>
          <p:cNvSpPr>
            <a:spLocks noChangeShapeType="1"/>
          </p:cNvSpPr>
          <p:nvPr/>
        </p:nvSpPr>
        <p:spPr bwMode="auto">
          <a:xfrm>
            <a:off x="6554788" y="505618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04" name="Line 196"/>
          <p:cNvSpPr>
            <a:spLocks noChangeShapeType="1"/>
          </p:cNvSpPr>
          <p:nvPr/>
        </p:nvSpPr>
        <p:spPr bwMode="auto">
          <a:xfrm>
            <a:off x="6618288" y="505618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05" name="Oval 197"/>
          <p:cNvSpPr>
            <a:spLocks noChangeArrowheads="1"/>
          </p:cNvSpPr>
          <p:nvPr/>
        </p:nvSpPr>
        <p:spPr bwMode="auto">
          <a:xfrm>
            <a:off x="6672263" y="5776913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06" name="Line 198"/>
          <p:cNvSpPr>
            <a:spLocks noChangeShapeType="1"/>
          </p:cNvSpPr>
          <p:nvPr/>
        </p:nvSpPr>
        <p:spPr bwMode="auto">
          <a:xfrm>
            <a:off x="6723063" y="544671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07" name="Line 199"/>
          <p:cNvSpPr>
            <a:spLocks noChangeShapeType="1"/>
          </p:cNvSpPr>
          <p:nvPr/>
        </p:nvSpPr>
        <p:spPr bwMode="auto">
          <a:xfrm>
            <a:off x="6789738" y="545306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08" name="Oval 200"/>
          <p:cNvSpPr>
            <a:spLocks noChangeArrowheads="1"/>
          </p:cNvSpPr>
          <p:nvPr/>
        </p:nvSpPr>
        <p:spPr bwMode="auto">
          <a:xfrm>
            <a:off x="6684963" y="4941888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09" name="Line 201"/>
          <p:cNvSpPr>
            <a:spLocks noChangeShapeType="1"/>
          </p:cNvSpPr>
          <p:nvPr/>
        </p:nvSpPr>
        <p:spPr bwMode="auto">
          <a:xfrm>
            <a:off x="6726238" y="505618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10" name="Line 202"/>
          <p:cNvSpPr>
            <a:spLocks noChangeShapeType="1"/>
          </p:cNvSpPr>
          <p:nvPr/>
        </p:nvSpPr>
        <p:spPr bwMode="auto">
          <a:xfrm>
            <a:off x="6789738" y="505618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11" name="Oval 203"/>
          <p:cNvSpPr>
            <a:spLocks noChangeArrowheads="1"/>
          </p:cNvSpPr>
          <p:nvPr/>
        </p:nvSpPr>
        <p:spPr bwMode="auto">
          <a:xfrm>
            <a:off x="6843713" y="5773738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12" name="Line 204"/>
          <p:cNvSpPr>
            <a:spLocks noChangeShapeType="1"/>
          </p:cNvSpPr>
          <p:nvPr/>
        </p:nvSpPr>
        <p:spPr bwMode="auto">
          <a:xfrm>
            <a:off x="6894513" y="544353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13" name="Line 205"/>
          <p:cNvSpPr>
            <a:spLocks noChangeShapeType="1"/>
          </p:cNvSpPr>
          <p:nvPr/>
        </p:nvSpPr>
        <p:spPr bwMode="auto">
          <a:xfrm>
            <a:off x="6961188" y="544988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14" name="Oval 206"/>
          <p:cNvSpPr>
            <a:spLocks noChangeArrowheads="1"/>
          </p:cNvSpPr>
          <p:nvPr/>
        </p:nvSpPr>
        <p:spPr bwMode="auto">
          <a:xfrm>
            <a:off x="6856413" y="4938713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15" name="Line 207"/>
          <p:cNvSpPr>
            <a:spLocks noChangeShapeType="1"/>
          </p:cNvSpPr>
          <p:nvPr/>
        </p:nvSpPr>
        <p:spPr bwMode="auto">
          <a:xfrm>
            <a:off x="6897688" y="505301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16" name="Line 208"/>
          <p:cNvSpPr>
            <a:spLocks noChangeShapeType="1"/>
          </p:cNvSpPr>
          <p:nvPr/>
        </p:nvSpPr>
        <p:spPr bwMode="auto">
          <a:xfrm>
            <a:off x="6961188" y="505301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17" name="Oval 209"/>
          <p:cNvSpPr>
            <a:spLocks noChangeArrowheads="1"/>
          </p:cNvSpPr>
          <p:nvPr/>
        </p:nvSpPr>
        <p:spPr bwMode="auto">
          <a:xfrm>
            <a:off x="7011988" y="5773738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18" name="Line 210"/>
          <p:cNvSpPr>
            <a:spLocks noChangeShapeType="1"/>
          </p:cNvSpPr>
          <p:nvPr/>
        </p:nvSpPr>
        <p:spPr bwMode="auto">
          <a:xfrm>
            <a:off x="7062788" y="544353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19" name="Line 211"/>
          <p:cNvSpPr>
            <a:spLocks noChangeShapeType="1"/>
          </p:cNvSpPr>
          <p:nvPr/>
        </p:nvSpPr>
        <p:spPr bwMode="auto">
          <a:xfrm>
            <a:off x="7129463" y="544988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20" name="Oval 212"/>
          <p:cNvSpPr>
            <a:spLocks noChangeArrowheads="1"/>
          </p:cNvSpPr>
          <p:nvPr/>
        </p:nvSpPr>
        <p:spPr bwMode="auto">
          <a:xfrm>
            <a:off x="7024688" y="4938713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21" name="Line 213"/>
          <p:cNvSpPr>
            <a:spLocks noChangeShapeType="1"/>
          </p:cNvSpPr>
          <p:nvPr/>
        </p:nvSpPr>
        <p:spPr bwMode="auto">
          <a:xfrm>
            <a:off x="7065963" y="505301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22" name="Line 214"/>
          <p:cNvSpPr>
            <a:spLocks noChangeShapeType="1"/>
          </p:cNvSpPr>
          <p:nvPr/>
        </p:nvSpPr>
        <p:spPr bwMode="auto">
          <a:xfrm>
            <a:off x="7129463" y="505301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23" name="Oval 215"/>
          <p:cNvSpPr>
            <a:spLocks noChangeArrowheads="1"/>
          </p:cNvSpPr>
          <p:nvPr/>
        </p:nvSpPr>
        <p:spPr bwMode="auto">
          <a:xfrm>
            <a:off x="7183438" y="5773738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24" name="Line 216"/>
          <p:cNvSpPr>
            <a:spLocks noChangeShapeType="1"/>
          </p:cNvSpPr>
          <p:nvPr/>
        </p:nvSpPr>
        <p:spPr bwMode="auto">
          <a:xfrm>
            <a:off x="7234238" y="544353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25" name="Line 217"/>
          <p:cNvSpPr>
            <a:spLocks noChangeShapeType="1"/>
          </p:cNvSpPr>
          <p:nvPr/>
        </p:nvSpPr>
        <p:spPr bwMode="auto">
          <a:xfrm>
            <a:off x="7300913" y="5449888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26" name="Line 218"/>
          <p:cNvSpPr>
            <a:spLocks noChangeShapeType="1"/>
          </p:cNvSpPr>
          <p:nvPr/>
        </p:nvSpPr>
        <p:spPr bwMode="auto">
          <a:xfrm>
            <a:off x="7237413" y="505301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27" name="Line 219"/>
          <p:cNvSpPr>
            <a:spLocks noChangeShapeType="1"/>
          </p:cNvSpPr>
          <p:nvPr/>
        </p:nvSpPr>
        <p:spPr bwMode="auto">
          <a:xfrm>
            <a:off x="7300913" y="5053013"/>
            <a:ext cx="0" cy="381000"/>
          </a:xfrm>
          <a:prstGeom prst="line">
            <a:avLst/>
          </a:prstGeom>
          <a:noFill/>
          <a:ln w="2857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28" name="Oval 220"/>
          <p:cNvSpPr>
            <a:spLocks noChangeArrowheads="1"/>
          </p:cNvSpPr>
          <p:nvPr/>
        </p:nvSpPr>
        <p:spPr bwMode="auto">
          <a:xfrm>
            <a:off x="7185025" y="493077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29" name="Rectangle 221"/>
          <p:cNvSpPr>
            <a:spLocks noChangeArrowheads="1"/>
          </p:cNvSpPr>
          <p:nvPr/>
        </p:nvSpPr>
        <p:spPr bwMode="auto">
          <a:xfrm>
            <a:off x="7983538" y="590550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endParaRPr lang="ja-JP" altLang="en-US" b="0"/>
          </a:p>
        </p:txBody>
      </p:sp>
      <p:sp>
        <p:nvSpPr>
          <p:cNvPr id="376030" name="Line 222"/>
          <p:cNvSpPr>
            <a:spLocks noChangeShapeType="1"/>
          </p:cNvSpPr>
          <p:nvPr/>
        </p:nvSpPr>
        <p:spPr bwMode="auto">
          <a:xfrm>
            <a:off x="762000" y="4953000"/>
            <a:ext cx="0" cy="99060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31" name="Line 223"/>
          <p:cNvSpPr>
            <a:spLocks noChangeShapeType="1"/>
          </p:cNvSpPr>
          <p:nvPr/>
        </p:nvSpPr>
        <p:spPr bwMode="auto">
          <a:xfrm flipV="1">
            <a:off x="762000" y="4800600"/>
            <a:ext cx="76200" cy="76200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32" name="Line 224"/>
          <p:cNvSpPr>
            <a:spLocks noChangeShapeType="1"/>
          </p:cNvSpPr>
          <p:nvPr/>
        </p:nvSpPr>
        <p:spPr bwMode="auto">
          <a:xfrm>
            <a:off x="1219200" y="5029200"/>
            <a:ext cx="0" cy="914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33" name="Rectangle 225"/>
          <p:cNvSpPr>
            <a:spLocks noChangeArrowheads="1"/>
          </p:cNvSpPr>
          <p:nvPr/>
        </p:nvSpPr>
        <p:spPr bwMode="auto">
          <a:xfrm>
            <a:off x="695325" y="6035675"/>
            <a:ext cx="1243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ja-JP">
                <a:latin typeface="Times New Roman" charset="0"/>
              </a:rPr>
              <a:t>6 - 8 nm</a:t>
            </a:r>
          </a:p>
        </p:txBody>
      </p:sp>
      <p:sp>
        <p:nvSpPr>
          <p:cNvPr id="376034" name="Oval 226"/>
          <p:cNvSpPr>
            <a:spLocks noChangeArrowheads="1"/>
          </p:cNvSpPr>
          <p:nvPr/>
        </p:nvSpPr>
        <p:spPr bwMode="auto">
          <a:xfrm>
            <a:off x="3124200" y="5029200"/>
            <a:ext cx="228600" cy="228600"/>
          </a:xfrm>
          <a:prstGeom prst="ellips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35" name="AutoShape 227"/>
          <p:cNvSpPr>
            <a:spLocks noChangeArrowheads="1"/>
          </p:cNvSpPr>
          <p:nvPr/>
        </p:nvSpPr>
        <p:spPr bwMode="auto">
          <a:xfrm>
            <a:off x="6019800" y="1219200"/>
            <a:ext cx="2057400" cy="2286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36" name="AutoShape 228"/>
          <p:cNvSpPr>
            <a:spLocks noChangeArrowheads="1"/>
          </p:cNvSpPr>
          <p:nvPr/>
        </p:nvSpPr>
        <p:spPr bwMode="auto">
          <a:xfrm>
            <a:off x="5967413" y="1143000"/>
            <a:ext cx="2209800" cy="381000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37" name="AutoShape 229"/>
          <p:cNvSpPr>
            <a:spLocks noChangeArrowheads="1"/>
          </p:cNvSpPr>
          <p:nvPr/>
        </p:nvSpPr>
        <p:spPr bwMode="auto">
          <a:xfrm>
            <a:off x="6045200" y="1636713"/>
            <a:ext cx="2057400" cy="2286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38" name="AutoShape 230"/>
          <p:cNvSpPr>
            <a:spLocks noChangeArrowheads="1"/>
          </p:cNvSpPr>
          <p:nvPr/>
        </p:nvSpPr>
        <p:spPr bwMode="auto">
          <a:xfrm>
            <a:off x="5969000" y="1560513"/>
            <a:ext cx="2209800" cy="381000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39" name="AutoShape 231"/>
          <p:cNvSpPr>
            <a:spLocks noChangeArrowheads="1"/>
          </p:cNvSpPr>
          <p:nvPr/>
        </p:nvSpPr>
        <p:spPr bwMode="auto">
          <a:xfrm>
            <a:off x="6048375" y="2038350"/>
            <a:ext cx="2057400" cy="2286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6040" name="AutoShape 232"/>
          <p:cNvSpPr>
            <a:spLocks noChangeArrowheads="1"/>
          </p:cNvSpPr>
          <p:nvPr/>
        </p:nvSpPr>
        <p:spPr bwMode="auto">
          <a:xfrm>
            <a:off x="5972175" y="1962150"/>
            <a:ext cx="2209800" cy="381000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</p:spTree>
    <p:extLst>
      <p:ext uri="{BB962C8B-B14F-4D97-AF65-F5344CB8AC3E}">
        <p14:creationId xmlns:p14="http://schemas.microsoft.com/office/powerpoint/2010/main" val="386045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194D47-AA93-C346-B4F3-8BFDB106F700}" type="slidenum">
              <a:rPr lang="en-US" altLang="ja-JP"/>
              <a:pPr>
                <a:defRPr/>
              </a:pPr>
              <a:t>8</a:t>
            </a:fld>
            <a:endParaRPr lang="en-US" altLang="ja-JP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0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6835" name="Rectangle 3"/>
          <p:cNvSpPr>
            <a:spLocks noChangeArrowheads="1"/>
          </p:cNvSpPr>
          <p:nvPr/>
        </p:nvSpPr>
        <p:spPr bwMode="auto">
          <a:xfrm>
            <a:off x="228600" y="184150"/>
            <a:ext cx="3486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ja-JP" altLang="en-US">
                <a:solidFill>
                  <a:schemeClr val="bg1"/>
                </a:solidFill>
                <a:latin typeface="Helvetica" charset="0"/>
                <a:ea typeface="ＭＳ ゴシック" charset="0"/>
                <a:cs typeface="ＭＳ ゴシック" charset="0"/>
              </a:rPr>
              <a:t>光化学系</a:t>
            </a:r>
            <a:r>
              <a:rPr lang="en-US" altLang="ja-JP">
                <a:solidFill>
                  <a:schemeClr val="bg1"/>
                </a:solidFill>
                <a:latin typeface="Helvetica" charset="0"/>
                <a:ea typeface="ＭＳ ゴシック" charset="0"/>
                <a:cs typeface="ＭＳ ゴシック" charset="0"/>
              </a:rPr>
              <a:t> I </a:t>
            </a:r>
            <a:r>
              <a:rPr lang="ja-JP" altLang="en-US">
                <a:solidFill>
                  <a:schemeClr val="bg1"/>
                </a:solidFill>
                <a:latin typeface="Helvetica" charset="0"/>
                <a:ea typeface="ＭＳ ゴシック" charset="0"/>
                <a:cs typeface="ＭＳ ゴシック" charset="0"/>
              </a:rPr>
              <a:t>複合体の構造</a:t>
            </a:r>
            <a:endParaRPr lang="ja-JP" altLang="en-US" b="0">
              <a:latin typeface="Helvetica" charset="0"/>
              <a:ea typeface="ＭＳ ゴシック" charset="0"/>
              <a:cs typeface="ＭＳ ゴシック" charset="0"/>
            </a:endParaRPr>
          </a:p>
        </p:txBody>
      </p:sp>
      <p:sp>
        <p:nvSpPr>
          <p:cNvPr id="376836" name="Oval 4"/>
          <p:cNvSpPr>
            <a:spLocks noChangeArrowheads="1"/>
          </p:cNvSpPr>
          <p:nvPr/>
        </p:nvSpPr>
        <p:spPr bwMode="auto">
          <a:xfrm>
            <a:off x="8153400" y="3962400"/>
            <a:ext cx="762000" cy="685800"/>
          </a:xfrm>
          <a:prstGeom prst="ellipse">
            <a:avLst/>
          </a:prstGeom>
          <a:noFill/>
          <a:ln w="3492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</p:spTree>
    <p:extLst>
      <p:ext uri="{BB962C8B-B14F-4D97-AF65-F5344CB8AC3E}">
        <p14:creationId xmlns:p14="http://schemas.microsoft.com/office/powerpoint/2010/main" val="123520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E7A005-C1B9-C140-AC98-A005D4CA09F7}" type="slidenum">
              <a:rPr lang="en-US" altLang="ja-JP"/>
              <a:pPr>
                <a:defRPr/>
              </a:pPr>
              <a:t>9</a:t>
            </a:fld>
            <a:endParaRPr lang="en-US" altLang="ja-JP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" y="412750"/>
            <a:ext cx="4572000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883" name="Rectangle 3"/>
          <p:cNvSpPr>
            <a:spLocks noChangeArrowheads="1"/>
          </p:cNvSpPr>
          <p:nvPr/>
        </p:nvSpPr>
        <p:spPr bwMode="auto">
          <a:xfrm>
            <a:off x="282575" y="1174750"/>
            <a:ext cx="493713" cy="4114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8884" name="Rectangle 4"/>
          <p:cNvSpPr>
            <a:spLocks noChangeArrowheads="1"/>
          </p:cNvSpPr>
          <p:nvPr/>
        </p:nvSpPr>
        <p:spPr bwMode="auto">
          <a:xfrm>
            <a:off x="481013" y="2679700"/>
            <a:ext cx="354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ja-JP" b="0">
                <a:latin typeface="Helvetica" charset="0"/>
                <a:ea typeface="ＭＳ ゴシック" charset="0"/>
                <a:cs typeface="ＭＳ ゴシック" charset="0"/>
              </a:rPr>
              <a:t>1</a:t>
            </a:r>
          </a:p>
        </p:txBody>
      </p:sp>
      <p:sp>
        <p:nvSpPr>
          <p:cNvPr id="378885" name="Rectangle 5"/>
          <p:cNvSpPr>
            <a:spLocks noChangeArrowheads="1"/>
          </p:cNvSpPr>
          <p:nvPr/>
        </p:nvSpPr>
        <p:spPr bwMode="auto">
          <a:xfrm rot="16200000" flipH="1">
            <a:off x="-1349375" y="2513013"/>
            <a:ext cx="34766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ja-JP" altLang="en-US" b="0">
                <a:latin typeface="Helvetica" charset="0"/>
                <a:ea typeface="ＭＳ ゴシック" charset="0"/>
                <a:cs typeface="ＭＳ ゴシック" charset="0"/>
              </a:rPr>
              <a:t>吸光係数（</a:t>
            </a:r>
            <a:r>
              <a:rPr lang="en-US" altLang="ja-JP" b="0">
                <a:latin typeface="Helvetica" charset="0"/>
                <a:ea typeface="ＭＳ ゴシック" charset="0"/>
                <a:cs typeface="ＭＳ ゴシック" charset="0"/>
              </a:rPr>
              <a:t>10</a:t>
            </a:r>
            <a:r>
              <a:rPr lang="en-US" altLang="ja-JP" b="0" baseline="30000">
                <a:latin typeface="Helvetica" charset="0"/>
                <a:ea typeface="ＭＳ ゴシック" charset="0"/>
                <a:cs typeface="ＭＳ ゴシック" charset="0"/>
              </a:rPr>
              <a:t>4</a:t>
            </a:r>
            <a:r>
              <a:rPr lang="en-US" altLang="ja-JP" b="0">
                <a:latin typeface="Helvetica" charset="0"/>
                <a:ea typeface="ＭＳ ゴシック" charset="0"/>
                <a:cs typeface="ＭＳ ゴシック" charset="0"/>
              </a:rPr>
              <a:t> m</a:t>
            </a:r>
            <a:r>
              <a:rPr lang="en-US" altLang="ja-JP" b="0" baseline="30000">
                <a:latin typeface="Helvetica" charset="0"/>
                <a:ea typeface="ＭＳ ゴシック" charset="0"/>
                <a:cs typeface="ＭＳ ゴシック" charset="0"/>
              </a:rPr>
              <a:t>2</a:t>
            </a:r>
            <a:r>
              <a:rPr lang="en-US" altLang="ja-JP" b="0">
                <a:latin typeface="Helvetica" charset="0"/>
                <a:ea typeface="ＭＳ ゴシック" charset="0"/>
                <a:cs typeface="ＭＳ ゴシック" charset="0"/>
              </a:rPr>
              <a:t> mol</a:t>
            </a:r>
            <a:r>
              <a:rPr lang="en-US" altLang="ja-JP" b="0" baseline="30000">
                <a:latin typeface="Helvetica" charset="0"/>
                <a:ea typeface="ＭＳ ゴシック" charset="0"/>
                <a:cs typeface="ＭＳ ゴシック" charset="0"/>
              </a:rPr>
              <a:t>-1</a:t>
            </a:r>
            <a:r>
              <a:rPr lang="en-US" altLang="ja-JP" b="0">
                <a:latin typeface="Helvetica" charset="0"/>
                <a:ea typeface="ＭＳ ゴシック" charset="0"/>
                <a:cs typeface="ＭＳ ゴシック" charset="0"/>
              </a:rPr>
              <a:t> </a:t>
            </a:r>
            <a:r>
              <a:rPr lang="ja-JP" altLang="en-US" b="0">
                <a:latin typeface="Helvetica" charset="0"/>
                <a:ea typeface="ＭＳ ゴシック" charset="0"/>
                <a:cs typeface="ＭＳ ゴシック" charset="0"/>
              </a:rPr>
              <a:t>）</a:t>
            </a:r>
          </a:p>
        </p:txBody>
      </p:sp>
      <p:sp>
        <p:nvSpPr>
          <p:cNvPr id="378886" name="Rectangle 6"/>
          <p:cNvSpPr>
            <a:spLocks noChangeArrowheads="1"/>
          </p:cNvSpPr>
          <p:nvPr/>
        </p:nvSpPr>
        <p:spPr bwMode="auto">
          <a:xfrm>
            <a:off x="-22226" y="6271145"/>
            <a:ext cx="7534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ja-JP" altLang="en-US" b="0" dirty="0">
                <a:latin typeface="Helvetica" charset="0"/>
                <a:ea typeface="ＭＳ ゴシック" charset="0"/>
                <a:cs typeface="ＭＳ ゴシック" charset="0"/>
              </a:rPr>
              <a:t>クロロフィル</a:t>
            </a:r>
            <a:r>
              <a:rPr lang="en-US" altLang="ja-JP" b="0" i="1" dirty="0">
                <a:latin typeface="Helvetica" charset="0"/>
                <a:ea typeface="ＭＳ ゴシック" charset="0"/>
                <a:cs typeface="ＭＳ ゴシック" charset="0"/>
              </a:rPr>
              <a:t>a</a:t>
            </a:r>
            <a:r>
              <a:rPr lang="ja-JP" altLang="en-US" b="0" dirty="0">
                <a:latin typeface="Helvetica" charset="0"/>
                <a:ea typeface="ＭＳ ゴシック" charset="0"/>
                <a:cs typeface="ＭＳ ゴシック" charset="0"/>
              </a:rPr>
              <a:t>（実線）と</a:t>
            </a:r>
            <a:r>
              <a:rPr lang="en-US" altLang="ja-JP" b="0" i="1" dirty="0">
                <a:latin typeface="Helvetica" charset="0"/>
                <a:ea typeface="ＭＳ ゴシック" charset="0"/>
                <a:cs typeface="ＭＳ ゴシック" charset="0"/>
              </a:rPr>
              <a:t>b</a:t>
            </a:r>
            <a:r>
              <a:rPr lang="ja-JP" altLang="en-US" b="0" dirty="0">
                <a:latin typeface="Helvetica" charset="0"/>
                <a:ea typeface="ＭＳ ゴシック" charset="0"/>
                <a:cs typeface="ＭＳ ゴシック" charset="0"/>
              </a:rPr>
              <a:t>（破線）の吸収スペクトル</a:t>
            </a:r>
          </a:p>
        </p:txBody>
      </p:sp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3" y="-44450"/>
            <a:ext cx="309245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888" name="Rectangle 8"/>
          <p:cNvSpPr>
            <a:spLocks noChangeArrowheads="1"/>
          </p:cNvSpPr>
          <p:nvPr/>
        </p:nvSpPr>
        <p:spPr bwMode="auto">
          <a:xfrm>
            <a:off x="5273675" y="1003878"/>
            <a:ext cx="457200" cy="1066800"/>
          </a:xfrm>
          <a:prstGeom prst="rect">
            <a:avLst/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8889" name="Rectangle 9"/>
          <p:cNvSpPr>
            <a:spLocks noChangeArrowheads="1"/>
          </p:cNvSpPr>
          <p:nvPr/>
        </p:nvSpPr>
        <p:spPr bwMode="auto">
          <a:xfrm>
            <a:off x="5280025" y="57356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endParaRPr lang="ja-JP" altLang="en-US" b="0">
              <a:latin typeface="Helvetica" charset="0"/>
              <a:ea typeface="ＭＳ ゴシック" charset="0"/>
              <a:cs typeface="ＭＳ ゴシック" charset="0"/>
            </a:endParaRPr>
          </a:p>
        </p:txBody>
      </p:sp>
      <p:sp>
        <p:nvSpPr>
          <p:cNvPr id="378890" name="Line 10"/>
          <p:cNvSpPr>
            <a:spLocks noChangeShapeType="1"/>
          </p:cNvSpPr>
          <p:nvPr/>
        </p:nvSpPr>
        <p:spPr bwMode="auto">
          <a:xfrm>
            <a:off x="4664075" y="1613478"/>
            <a:ext cx="1600200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sp>
        <p:nvSpPr>
          <p:cNvPr id="378891" name="Rectangle 11"/>
          <p:cNvSpPr>
            <a:spLocks noChangeArrowheads="1"/>
          </p:cNvSpPr>
          <p:nvPr/>
        </p:nvSpPr>
        <p:spPr bwMode="auto">
          <a:xfrm>
            <a:off x="4911725" y="1073728"/>
            <a:ext cx="136472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ja-JP" sz="2400" b="0" dirty="0">
                <a:latin typeface="Helvetica" charset="0"/>
                <a:ea typeface="ＭＳ ゴシック" charset="0"/>
                <a:cs typeface="ＭＳ ゴシック" charset="0"/>
              </a:rPr>
              <a:t>I</a:t>
            </a:r>
            <a:r>
              <a:rPr lang="en-US" altLang="ja-JP" sz="2400" b="0" baseline="-25000" dirty="0">
                <a:latin typeface="Helvetica" charset="0"/>
                <a:ea typeface="ＭＳ ゴシック" charset="0"/>
                <a:cs typeface="ＭＳ ゴシック" charset="0"/>
              </a:rPr>
              <a:t>0</a:t>
            </a:r>
            <a:r>
              <a:rPr lang="en-US" altLang="ja-JP" sz="2400" b="0" dirty="0">
                <a:latin typeface="Helvetica" charset="0"/>
                <a:ea typeface="ＭＳ ゴシック" charset="0"/>
                <a:cs typeface="ＭＳ ゴシック" charset="0"/>
              </a:rPr>
              <a:t>         I</a:t>
            </a:r>
            <a:r>
              <a:rPr lang="en-US" altLang="ja-JP" sz="2400" b="0" baseline="-25000" dirty="0">
                <a:latin typeface="Helvetica" charset="0"/>
                <a:ea typeface="ＭＳ ゴシック" charset="0"/>
                <a:cs typeface="ＭＳ ゴシック" charset="0"/>
              </a:rPr>
              <a:t>T</a:t>
            </a:r>
            <a:endParaRPr lang="en-US" altLang="ja-JP" sz="2400" b="0" dirty="0">
              <a:latin typeface="Helvetica" charset="0"/>
              <a:ea typeface="ＭＳ ゴシック" charset="0"/>
              <a:cs typeface="ＭＳ ゴシック" charset="0"/>
            </a:endParaRPr>
          </a:p>
        </p:txBody>
      </p:sp>
      <p:sp>
        <p:nvSpPr>
          <p:cNvPr id="378892" name="Rectangle 12"/>
          <p:cNvSpPr>
            <a:spLocks noChangeArrowheads="1"/>
          </p:cNvSpPr>
          <p:nvPr/>
        </p:nvSpPr>
        <p:spPr bwMode="auto">
          <a:xfrm>
            <a:off x="4587875" y="2216728"/>
            <a:ext cx="2232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ja-JP" b="0" dirty="0">
                <a:latin typeface="Helvetica" charset="0"/>
                <a:ea typeface="ＭＳ ゴシック" charset="0"/>
                <a:cs typeface="ＭＳ ゴシック" charset="0"/>
              </a:rPr>
              <a:t>A= –log</a:t>
            </a:r>
            <a:r>
              <a:rPr lang="en-US" altLang="ja-JP" b="0" baseline="-25000" dirty="0">
                <a:latin typeface="Helvetica" charset="0"/>
                <a:ea typeface="ＭＳ ゴシック" charset="0"/>
                <a:cs typeface="ＭＳ ゴシック" charset="0"/>
              </a:rPr>
              <a:t>10</a:t>
            </a:r>
            <a:r>
              <a:rPr lang="en-US" altLang="ja-JP" b="0" dirty="0">
                <a:latin typeface="Helvetica" charset="0"/>
                <a:ea typeface="ＭＳ ゴシック" charset="0"/>
                <a:cs typeface="ＭＳ ゴシック" charset="0"/>
              </a:rPr>
              <a:t> (I</a:t>
            </a:r>
            <a:r>
              <a:rPr lang="en-US" altLang="ja-JP" b="0" baseline="-25000" dirty="0">
                <a:latin typeface="Helvetica" charset="0"/>
                <a:ea typeface="ＭＳ ゴシック" charset="0"/>
                <a:cs typeface="ＭＳ ゴシック" charset="0"/>
              </a:rPr>
              <a:t>T</a:t>
            </a:r>
            <a:r>
              <a:rPr lang="en-US" altLang="ja-JP" b="0" dirty="0">
                <a:latin typeface="Helvetica" charset="0"/>
                <a:ea typeface="ＭＳ ゴシック" charset="0"/>
                <a:cs typeface="ＭＳ ゴシック" charset="0"/>
              </a:rPr>
              <a:t>/I</a:t>
            </a:r>
            <a:r>
              <a:rPr lang="en-US" altLang="ja-JP" b="0" baseline="-25000" dirty="0">
                <a:latin typeface="Helvetica" charset="0"/>
                <a:ea typeface="ＭＳ ゴシック" charset="0"/>
                <a:cs typeface="ＭＳ ゴシック" charset="0"/>
              </a:rPr>
              <a:t>0</a:t>
            </a:r>
            <a:r>
              <a:rPr lang="en-US" altLang="ja-JP" b="0" dirty="0">
                <a:latin typeface="Helvetica" charset="0"/>
                <a:ea typeface="ＭＳ ゴシック" charset="0"/>
                <a:cs typeface="ＭＳ ゴシック" charset="0"/>
              </a:rPr>
              <a:t>)</a:t>
            </a:r>
          </a:p>
        </p:txBody>
      </p:sp>
      <p:sp>
        <p:nvSpPr>
          <p:cNvPr id="378893" name="Rectangle 13"/>
          <p:cNvSpPr>
            <a:spLocks noChangeArrowheads="1"/>
          </p:cNvSpPr>
          <p:nvPr/>
        </p:nvSpPr>
        <p:spPr bwMode="auto">
          <a:xfrm>
            <a:off x="5211763" y="160916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endParaRPr lang="ja-JP" altLang="en-US" b="0">
              <a:latin typeface="Helvetica" charset="0"/>
              <a:ea typeface="ＭＳ ゴシック" charset="0"/>
              <a:cs typeface="ＭＳ ゴシック" charset="0"/>
            </a:endParaRPr>
          </a:p>
        </p:txBody>
      </p:sp>
      <p:sp>
        <p:nvSpPr>
          <p:cNvPr id="378894" name="Rectangle 14"/>
          <p:cNvSpPr>
            <a:spLocks noChangeArrowheads="1"/>
          </p:cNvSpPr>
          <p:nvPr/>
        </p:nvSpPr>
        <p:spPr bwMode="auto">
          <a:xfrm>
            <a:off x="5273675" y="759403"/>
            <a:ext cx="457200" cy="2476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b="0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992" y="2673928"/>
            <a:ext cx="4482775" cy="3682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5937056" y="6042545"/>
            <a:ext cx="3402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ja-JP" altLang="en-US" b="0" dirty="0">
                <a:latin typeface="Helvetica" charset="0"/>
                <a:ea typeface="ＭＳ ゴシック" charset="0"/>
                <a:cs typeface="ＭＳ ゴシック" charset="0"/>
              </a:rPr>
              <a:t>クロロフィル</a:t>
            </a:r>
            <a:r>
              <a:rPr lang="en-US" altLang="ja-JP" b="0" i="1" dirty="0">
                <a:latin typeface="Helvetica" charset="0"/>
                <a:ea typeface="ＭＳ ゴシック" charset="0"/>
                <a:cs typeface="ＭＳ ゴシック" charset="0"/>
              </a:rPr>
              <a:t>a</a:t>
            </a:r>
            <a:r>
              <a:rPr lang="ja-JP" altLang="en-US" b="0" dirty="0">
                <a:latin typeface="Helvetica" charset="0"/>
                <a:ea typeface="ＭＳ ゴシック" charset="0"/>
                <a:cs typeface="ＭＳ ゴシック" charset="0"/>
              </a:rPr>
              <a:t>の構造式</a:t>
            </a:r>
          </a:p>
        </p:txBody>
      </p:sp>
    </p:spTree>
    <p:extLst>
      <p:ext uri="{BB962C8B-B14F-4D97-AF65-F5344CB8AC3E}">
        <p14:creationId xmlns:p14="http://schemas.microsoft.com/office/powerpoint/2010/main" val="140261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"/>
</p:tagLst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493</Words>
  <Application>Microsoft Macintosh PowerPoint</Application>
  <PresentationFormat>画面に合わせる (4:3)</PresentationFormat>
  <Paragraphs>182</Paragraphs>
  <Slides>30</Slides>
  <Notes>12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30</vt:i4>
      </vt:variant>
    </vt:vector>
  </HeadingPairs>
  <TitlesOfParts>
    <vt:vector size="42" baseType="lpstr">
      <vt:lpstr>Calibri</vt:lpstr>
      <vt:lpstr>Helvetica</vt:lpstr>
      <vt:lpstr>HGP創英角ﾎﾟｯﾌﾟ体</vt:lpstr>
      <vt:lpstr>ＭＳ Ｐゴシック</vt:lpstr>
      <vt:lpstr>MS UI Gothic</vt:lpstr>
      <vt:lpstr>ＭＳ ゴシック</vt:lpstr>
      <vt:lpstr>Symbol</vt:lpstr>
      <vt:lpstr>Times</vt:lpstr>
      <vt:lpstr>Times New Roman</vt:lpstr>
      <vt:lpstr>Wingdings</vt:lpstr>
      <vt:lpstr>Arial</vt:lpstr>
      <vt:lpstr>ホワイト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Manager/>
  <Company>東京大学</Company>
  <LinksUpToDate>false</LinksUpToDate>
  <SharedDoc>false</SharedDoc>
  <HyperlinkBase/>
  <HyperlinksChanged>false</HyperlinksChanged>
  <AppVersion>15.0024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寺島一郎</dc:creator>
  <cp:keywords/>
  <dc:description/>
  <cp:lastModifiedBy>寺島一郎</cp:lastModifiedBy>
  <cp:revision>11</cp:revision>
  <cp:lastPrinted>2015-01-02T05:50:40Z</cp:lastPrinted>
  <dcterms:created xsi:type="dcterms:W3CDTF">2015-01-02T03:44:43Z</dcterms:created>
  <dcterms:modified xsi:type="dcterms:W3CDTF">2017-01-07T07:12:24Z</dcterms:modified>
  <cp:category/>
</cp:coreProperties>
</file>